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13716000" cx="24384000"/>
  <p:notesSz cx="6858000" cy="9144000"/>
  <p:embeddedFontLst>
    <p:embeddedFont>
      <p:font typeface="Merriweather Sans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  <p:embeddedFont>
      <p:font typeface="Open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51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72" roundtripDataSignature="AMtx7mjoxhMKoUUn4BRgBssDH1lZn97N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boldItalic.fntdata"/><Relationship Id="rId70" Type="http://schemas.openxmlformats.org/officeDocument/2006/relationships/font" Target="fonts/OpenSans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erriweatherSans-italic.fntdata"/><Relationship Id="rId61" Type="http://schemas.openxmlformats.org/officeDocument/2006/relationships/font" Target="fonts/MerriweatherSans-bold.fntdata"/><Relationship Id="rId20" Type="http://schemas.openxmlformats.org/officeDocument/2006/relationships/slide" Target="slides/slide15.xml"/><Relationship Id="rId64" Type="http://schemas.openxmlformats.org/officeDocument/2006/relationships/font" Target="fonts/HelveticaNeue-regular.fntdata"/><Relationship Id="rId63" Type="http://schemas.openxmlformats.org/officeDocument/2006/relationships/font" Target="fonts/MerriweatherSans-boldItalic.fntdata"/><Relationship Id="rId22" Type="http://schemas.openxmlformats.org/officeDocument/2006/relationships/slide" Target="slides/slide17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9.xml"/><Relationship Id="rId68" Type="http://schemas.openxmlformats.org/officeDocument/2006/relationships/font" Target="fonts/OpenSans-regular.fntdata"/><Relationship Id="rId23" Type="http://schemas.openxmlformats.org/officeDocument/2006/relationships/slide" Target="slides/slide18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Merriweather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大家上午好，很高兴看到大家阿，我们 infra 部门也越来越壮大了呀～</a:t>
            </a:r>
            <a:r>
              <a:rPr lang="en-US" sz="1400">
                <a:solidFill>
                  <a:schemeClr val="dk1"/>
                </a:solidFill>
              </a:rPr>
              <a:t>我叫刘婷婷，</a:t>
            </a:r>
            <a:r>
              <a:rPr lang="en-US" sz="1400"/>
              <a:t>是这次前端校招生培训课程的讲师，大家叫我婷婷就可以。废话不多说，今天我将带领各位了解什么是 JS 异步编程。</a:t>
            </a:r>
            <a:endParaRPr sz="1400"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4dc5021c7_0_2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之前我们演示的那个异步的例子，就使用了 Web workers 这个工具，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把一些任务交给一个名为worker的单独的线程，这样就可以同时运行多个 JavaScript 代码块。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workers 相当有用，但是他们确实也有局限。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主要的一个问题是他们不能访问 DOM ，不能让一个 worker 直接更新 UI。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其次，虽然在worker里面运行的代码不会产生阻塞，但是基本上还是同步的。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当一个函数依赖于几个在它之前运行的过程的结果，这就会成为问题。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真正的异步实现是有点困难的，为什么呢？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假设我们有两个任务，Task A 和 Task B，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A 正在从服务器上获取一个图片之类的资源，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B 准备在图片上加一个滤镜。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如果开始运行Task A 后立即尝试运行Task B，程序将会报错，因为图像还没有获取到。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再假设我们还有个 Task D 任务，要同时使用 Task B 和Task C的结果，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如果我们能保证这两个结果同时提供，程序可能正常运行，但是这不太可能。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如果Task D 尝试在其中一个结果尚未可用的情况下就运行，程序就会抛出一个错误。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为了解决这些问题，浏览器允许我们异步运行某些操作，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像 Promises 这样的功能就允许让一些操作运行，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比如从服务器上获取图片，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然后等待直到结果返回，再运行其他的操作，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由于操作发生在其他地方，因此在处理异步操作的时候，主线程不会被阻塞。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这里我们再次明确一下，异步编程的能力是由我们正在使用的编程环境提供的。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就 web 开发而言，编程环境就是 web 浏览器，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浏览器为我们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提供异步运行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相关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任务的 API。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e4dc5021c7_0_2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5d8b29c8f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把异步编程说的那么好听，那我们要怎么实现呢？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接下来我们就来看一下 JS 有哪些可以实现异步编程的方法。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这一节我们侧重了解大概的方法，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因此对其原理和具体实践不会过多提及。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大家有兴趣的话，下去可以再去详细了解一下。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e5d8b29c8f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5d8b29c8f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第一个也是最古来的方法，就是异步 callbacks =》 回调函数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回调函数的本质就是函数，只不过是作为参数传递给那些在后台执行的其他函数。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当那些后台运行的代码结束，就调用callbacks函数，通知你工作已经完成。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当我们把回调函数作为一个参数传递给另一个函数时，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仅仅是把回调函数定义作为参数传递过去，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回调函数并没有立刻执行，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回调函数会在包含它的函数的某个地方异步执行，包含函数负责在合适的时候执行回调函数。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我们来看一个例子，在 XMLHttpRequest API 中使用回调函数。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在这里，我们定义了一个 displayImage() 函数，这个函数的作用就是通过传入的 blob 参数生成一个 img 元素并显示。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在上面，我们定义了一个 loadAsset() 函数，需要传入URL，type，和回调函数。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在这个函数里面，使用 XHR 获取给定URL的资源，在获得资源响应后再把响应作为参数传递给回调函数，也就是 displayImage() 去处理。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这样就解决了我们之前提到的，Task B 在依赖 Task A 运行结果的前提下，直接运行报错的问题。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因为是下载完毕了之后才会去运行这个回调函数。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e5d8b29c8f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5d8b29c8f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注意了，不是所有的回调函数都是异步的，回调函数是为了在异步调用后接着处理。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异步式编程的实现需要回调函数的支持，但是回调函数不一定是异步式编程。异步式编程的回调阶段，回调函数作为参数传递给另一个A函数，如果A函数有异步的支持，那么就是异步式编程，如果A函数没有异步的支持，那么就是普通的回调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可以看到，回调函数虽然可以解决异步问题，但也有一定的缺陷。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1、只有一个回调还易于理解，但有多个回调的时候，简直就是地狱，回调之间相互纠缠在一起，可能除了写代码的人，其他人都很难看懂这个代码到底是要干什么。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2、各个部分耦合性极强，一旦有所改动就会牵一发而动全身，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3、而且很难处理错误，不能用 try catch 捕获错误。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e5d8b29c8f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5d8b29c8f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第二个方法，就是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事件监听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采用事件驱动模式，任务的执行不取决于代码的顺序，而取决于某个事件是否发生。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看这个例子，addEventListener() 方法将指定的监听器注册到 EventTarget 上，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当该对象触发指定的事件时，指定的回调函数就会被执行。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在这里，当按钮上发生点击事件的时候，就会触发 alert 行为。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这样的异步编程方式虽然比较容易理解，但是整个程序都要变成事件驱动型，运行流程会变得很不清晰。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e5d8b29c8f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5d8b29c8f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第三个方法，定时器。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web平台为JavaScript程序员提供了三种定时器：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setTimeout()：在指定的时间后异步执行一段代码。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setInterval()：以固定的时间间隔，重复异步执行一段代码。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requestAnimationFrame()：setInterval() 的现代版本，在浏览器下一次重新绘制显示之前异步执行指定的代码块，从而允许动画在适当的帧率下运行，而不管它在什么环境中运行。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我们以 setTimeout 为例，来看一段代码。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我们都知道，setTimeout 传入的第二个参数表示在执行代码之前等待的时间间隔，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如果指定值为 0 的话，按照一般理解是不是应该立马执行，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这段代码的运行结果应该是 1=》2=》3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但我们都知道，运行结果是 1=》3=》2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即使指定等待的时间间隔为0，函数不是立即运行，而是尽快运行，在主线程代码运行之后执行。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因为在主线程上的堆栈为空之前，传递给 setTimeout 的回调将无法运行。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其中的原因我们之后会深入探讨，这里先记住这个结论。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这些函数设置的异步代码实际上在主线程上运行，所以繁重的回调，尤其是那些操纵 DOM 的回调，会在不注意的情况下降低页面的速度。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e5d8b29c8f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5d8b29c8f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第四个方法，就是 Promise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Promise 是一个 ECMAScript 6 提供的类，目的是更加优雅地书写复杂的异步任务。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Promise 是如何优雅实现异步编程的呢？让我们来看一个例子。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这个例子里面用到的 fetch API，其底层就是 Promise 原理。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这个 fetch 函数，对于我们前端开发来说，都不陌生把。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这个 fetch 操作目前正在等待浏览器在将来某个时候完成该操作的结果。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然后我们有三个代码块链接到fetch()的末尾：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1、两个 then() 块。两者都包含一个回调函数，如果前一个操作成功，该函数将运行，并且每个回调都接收前一个成功操作的结果作为输入，因此您可以继续对它执行其他操作。每个 .then()块返回另一个promise，这意味着可以将多个.then()块链接到另一个块上，这样就可以依次执行多个异步操作。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2、如果其中任何一个then()块失败，则在末尾运行catch()块——与同步try...catch类似，catch()提供了一个错误对象，可用来报告发生的错误类型。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比起随意穿插的回调函数，Promise 的书写就像砖头一样整整齐齐的，光是从书写格式上来看，已经比回调函数优雅了许多。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5d8b29c8f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5d8b29c8f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本质上，Promise 是一个对象，代表操作的中间状态，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正如它的单词含义 '承诺' ，它保证在未来可能返回某种结果。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虽然 Promise 并不保证操作在何时完成并返回结果，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但是它保证当结果可用时，你的代码能正确处理结果，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当结果不可用时，你的代码同样会被执行，来优雅的处理错误。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像 promise 这样的异步操作被放入事件队列中，事件队列在主线程完成处理后运行，这样它们就不会阻止后续 JavaScript 代码的运行。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这句话我们之后会有更深入的理解，先记住它。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Promise 与 回调函数相比，明显具有优势：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1、每次调用 `.then()` 都会创建一个新的 promise，可以使用多个 `then()` 操作将多个异步操作链接在一起，并将其中一个操作的结果作为输入传递给下一个操作，这种链式调用的方式使得程序流程清晰可见。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2、Promise 总是严格按照它们放置在事件队列中的顺序调用，保证每个操作在运行之前等待先前的操作完成，不用担心是否错过了某个事件。每个 `.then()` 块返回一个新的 promise，当 `.then()` 块运行完毕时它会解析。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3、只需要末尾的一个 `.catch()` 块来处理所有错误，它不会阻塞主线程。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e5d8b29c8f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5d8b29c8f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第五个方法，就是 a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sync/await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async functions 和 await 关键字是 ECMAScript 2017 提供的，可以简单看作是 promise 的扩展。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 async 关键字把一个函数体包裹起来，这个函数就变成了异步函数，因为此时调用这个函数会返回一个 promise。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 await 关键字与异步函数一起使用时，它的真正优势就变得明显了（事实上， await 只在异步函数里面才起作用）。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await 可以放在任何异步的，基于 promise 的函数之前。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它会暂停代码在该行上，直到 promise 完成，然后返回结果值。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在暂停的同时，其他正在等待执行的代码就有机会执行了。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优点：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去除了到处都是 .then() 代码块。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用更少的 .then() 块来封装代码，同时它看起来很像同步代码，所以它非常直观。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async / await 建立在 promises 之上，因此它与promises提供的所有功能兼容。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缺陷：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await 关键字会阻塞其后的代码，直到promise完成，就像执行同步操作一样。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意味着您的代码可能会因为大量await的promises相继发生而变慢。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每个await都会等待前一个完成，而你实际想要的是所有的这些promises同时开始处理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解决：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通过将 Promise 对象存储在变量中来同时开始它们，然后等待它们全部执行完毕。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e5d8b29c8f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448968076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现在，我们回过头来/看这样一段代码，虽然很简单，但是它能进一步说明异步代码的本质。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这段代码的执行结果是什么？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想必大家在面试或者笔试的时候，都有遇到过类似的题目吧，我也不卖关子了，直接运行来看看。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可以看到，输出顺序并不是代码的书写顺序，而是 'Starting'=》'All done!'==》'It worked :)'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浏览器执行代码的时候，运行到第一个 console.log ，输出 Starting；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然后构建一个 Promise 函数，因为 Promise 是异步执行的，没有阻塞，所以在相关代码之后程序继续执行，从而到达最后的 console 语句，输出 All done。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只有当 Promise() 块完成运行返回结果给 .then() ，我们最后才看到第二个 console.log()  消息 (It worked) 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所以这些消息和书写顺序是不一样的。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那是因为像 promise 这样的异步操作被放入事件队列中，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事件队列在主线程完成处理后才运行，这样它们就不会阻止后续 JavaScript 代码的运行，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事件队列里的操作将尽快完成，然后将结果返回到JavaScript环境。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是什么决定了这样的运行顺序呢？异步操作又是按照怎样的规律分配到主线程和事件队列里面的？这就要讲到 Event loop，事件循环了。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'Starting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e448968076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本次培训分五个章节，主要内容是前四个章节，XXXX，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首先，我们就来了解一下，什么是异步编程吧～</a:t>
            </a:r>
            <a:endParaRPr sz="1400"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d8b29c8f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我们 js 代码最终是运行在浏览器上，所以我们先来看看浏览器的事件循环机制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e5d8b29c8f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448968076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在正式开始之前，让我们先回忆一下三种基础的数据结构：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堆是一种完全二叉树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栈是限定仅在表尾进行插入和删除操作的线性表——先进先出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队列是只允许在一端进行插入操作，在另一端进行删除操作的线性表——先进后出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回忆结束，我们来看一下 JavaScript 的一个基于事件循环的并发模型。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e448968076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5d8b29c8f_0_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在正式开始之前，让我们先回忆一下三种基础的数据结构：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堆是一种完全二叉树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栈是限定仅在表尾进行插入和删除操作的线性表，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特点是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先进先出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队列是只允许在一端进行插入操作，在另一端进行删除操作的线性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表，特点是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先进后出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回忆结束，我们来看一下 JavaScript 的一个基于事件循环的并发模型。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e5d8b29c8f_0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5d8b29c8f_0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在正式开始之前，让我们先回忆一下三种基础的数据结构：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堆是一种完全二叉树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栈是限定仅在表尾进行插入和删除操作的线性表——先进先出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队列是只允许在一端进行插入操作，在另一端进行删除操作的线性表——先进后出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回忆结束，我们来看一下 JavaScript 的一个基于事件循环的并发模型。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e5d8b29c8f_0_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5d8b29c8f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有一个基于事件循环的并发模型，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事件循环负责执行代码、收集和处理事件以及执行队列中的子任务。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这个模型与其它语言中的模型截然不同，比如 C 和 Java。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在这个模型中最主要的三个概念就是堆、栈、队列。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 JS 里面，对象被分配在堆中，堆用来表示一大块内存区域。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e5d8b29c8f_0_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5d8b29c8f_0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函数调用形成了一个由若干帧组成的栈。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让我们看一个例子来深刻体会一下：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这里有一段很简单的代码，bar 函数会调用 foo 函数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1、当调用 bar 时，第一个帧被创建并压入栈中，帧中包含了 bar 的参数和局部变量。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2、当 bar 调用 foo 时，第二个帧被创建并被压入栈中，放在第一个帧之上，帧中包含 foo 的参数和局部变量。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3、当 foo 执行完毕然后返回时，第二个帧就被弹出栈（剩下 bar 函数的调用帧 ）。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4、当 bar 也执行完毕然后返回时，第一个帧也被弹出，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5、栈就被清空了。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e5d8b29c8f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5d8b29c8f_0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我们回忆一下，刚刚看的 JS 的并发模型中，除了有堆和栈，还有队列。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队列有什么作用呢？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一个 JavaScript 在运行时包含了一个待处理消息的消息队列。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每一个消息都关联着一个用以处理这个消息的回调函数。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 事件循环 期间的某个时刻，运行时会从最先进入队列的消息开始处理队列中的消息。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被处理的消息会被移出队列，并作为输入参数来调用与之关联的函数。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正如前面所提到的，调用一个函数总是会为其创造一个新的栈帧。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函数的处理会一直进行到执行栈再次为空为止；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如果此时消息队列还有内容的话，事件循环将会处理队列中的下一个消息。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e5d8b29c8f_0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5d8b29c8f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到这里我们就可以汇总一下了，JS 的事件循环大致如图所示：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 JS 中的任务分为同步任务和异步任务；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同步任务都在主线程上执行，形成一个执行栈；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主线程之外，事件触发线程管理着一个任务队列，只要异步任务有了运行结果，就在任务队列之中放置一个事件；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一旦执行栈中的所有同步任务执行完毕（此时JS引擎空闲），系统就会读取任务队列，将可运行的异步任务添加到可执行栈中开始执行。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根据规范，事件循环是通过任务队列的机制来进行协调的。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一个 Event Loop 中，可以有一个或者多个任务队列，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一个任务队列便是一系列有序任务(task)的集合；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每个任务都有一个任务源(task source)，源自同一个任务源的 task 必须放到同一个任务队列，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从不同源来的则被添加到不同队列。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setTimeout/Promise 等API便是任务源，而进入任务队列的是他们指定的具体执行任务。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可以看到，我们这里有两个任务队列：Task Queue 和 Microtask Queue，中文翻译就是宏任务和微任务。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之前提到的「一个 Event Loop 中，可以有一个或者多个任务队列」，实际上是宏任务队列可以有多个，微任务队列只有一个。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为什么会这样呢？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实际上是应为每次执行完一个宏任务就会清除微任务队列，之后会有详细的讲解。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e5d8b29c8f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5d8b29c8f_0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在JavaScript中，任务被分为两种，一种宏任务（MacroTask）也叫Task，一种叫微任务（MicroTask）。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Macrotask 可以理解为每次执行栈执行的代码就是一个宏任务。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浏览器为了能够使得JS内部Macrotask与DOM任务能够有序的执行，会在一个Macrotask执行结束后，在下一个Macrotask 执行开始前，对页面进行重新渲染，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流程就是：Macrotask -&gt;渲染-&gt; Macrotask -&gt;...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Microtask，可以理解是在当前 task 执行结束后立即执行的任务。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在当前Macrotask后，渲染与下一个Macrotask之前执行。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所以响应速度相宏任务会更快，因为无需等渲染。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可以理解为，在某一个Macrotask执行完后，就会在渲染前，将在它执行期间产生的所有Microtask都执行完毕。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e5d8b29c8f_0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55c3118d0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那在 JS 中，哪些是宏任务哪些是微任务呢？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只有 then 里面的是微任务，主体里面的还是宏任务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e55c3118d0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4dc5021c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提到 JavaScript 的异步编程的话，网上几乎所有的文章都会从异步和同步的概念开始，我们这篇课程也是如此。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同步的英文单词是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Synchronization，在程序中常缩写为 sync，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异步的英文单词是 Asynchronous，在程序中的关键字是 async。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那～什么是异步？什么是同步呢？我们先来理解一下他们的一般概念。</a:t>
            </a:r>
            <a:endParaRPr sz="1400"/>
          </a:p>
        </p:txBody>
      </p:sp>
      <p:sp>
        <p:nvSpPr>
          <p:cNvPr id="68" name="Google Shape;68;ge4dc5021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55c3118d0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代码的执行流程，过程大概是这样：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一开始执行栈空,我们可以把执行栈认为是一个存储函数调用的栈结构，遵循先进后出的原则。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 队列空，macro 队列里有且只有一个 script 脚本（整体代码）。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全局上下文（script 标签）被推入执行栈，同步代码执行。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在执行的过程中，会判断是同步任务还是异步任务，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通过对一些接口的调用，可以产生新的 macro-task 与 micro-task，它们会分别被推入各自的任务队列里。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同步代码执行完了，script 脚本会被移出 macro 队列，这个过程本质上是队列的 macro-task 的执行和出队的过程。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 macro-task 出队时，任务是一个一个执行的；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而 micro-task 出队时，任务是一队一队执行的。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这也是我们之前说的，为什么会存在多个宏任务队列，但只存在一个微任务队列，，因为都执行完了嘛～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因此，我们处理 micro 队列这一步，会逐个执行队列中的任务并把它出队，直到队列被清空。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e55c3118d0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68e5b3e15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事件循环就是 JS 主线程不断的循环往复的从任务队列中读取任务，执行任务。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在事件循环中，每进行一次循环操作称为 tick，关键步骤如下：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执行一个宏任务（栈中没有就从事件队列中获取）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执行过程中如果遇到微任务，就将它添加到微任务的任务队列中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宏任务执行完毕后，立即执行当前微任务队列中的所有微任务（依次执行）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当前宏任务执行完毕，开始检查渲染，然后GUI线程接管渲染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渲染完毕后，JS线程继续接管，开始下一个宏任务（从事件队列中获取）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e68e5b3e15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55c3118d0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现在，我们再来看一个稍稍有点小复杂的例子：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1、事件循环从宏任务队列开始，这时宏任务队列中，只有一个script(整体代码)宏任务，开始执行该宏任务（此处为script任务）。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2、先定义了两个async函数，接着遇到了 console 语句，直接输出 script start。输出之后，script 任务继续往下执行，遇到 setTimeout作为一个宏任务源，则会先将其分发到宏队列中：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3、script 任务继续往下执行，执行了async1()函数，由于async函数中在await之前的代码是立即执行的，所以会立即输出async1 start。 遇到了await时，会将await后面的表达式执行一遍，所以就紧接着输出async2，然后将await后面的代码console.log('async1 end')加入到微任务队列中，接着跳出async1函数来执行后面的代码。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4、script任务继续往下执行，遇到Promise实例。由于Promise中的函数是立即执行的，而后续的 .then 则会被分发到 微任务队列中去。所以会先输出 promise1，然后执行 resolve，将 promise2 分配到对应微任务队列。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5、script任务继续往下执行，最后只有一句输出了 script end，至此，script任务执行完毕。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6、每次执行完一个宏任务之后，会去检查是否存在 微任务；如果有，则顺序执行微任务直至清空微任务队列。 因而在script任务执行完毕之后，开始查找清空微任务队列。此时，微任务队列中有两个任务async1 end和promise2，因此按先后顺序输出 async1 end，promise2。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7、切换至下一个宏任务，此时宏任务队列中只有一个 setTimeout，取出直接输出即可，至此整个流程结束。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e55c3118d0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68e5b3e1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我们 Js 的运行环境一般都是 Nodejs，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Node.js 是一个基于 Chrome V8 引擎 的 JavaScript 运行时环境。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接下来我们就来看看 Nodejs 的事件循环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e68e5b3e1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55c3118d0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 Nodejs 中也有个事件循环的概念，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Nodejs 通过事件循环机制处理非阻塞 I/O 操作，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尽管 JavaScript 是单线程处理的，在某些情况下 Nodejs 会把操作转移到系统内核中去。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既然目前大多数内核都是多线程的，它们可在后台处理多种操作。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当其中的一个操作完成的时候，内核通知 Node.js 将适合的回调函数添加到 轮询 队列中等待时机执行。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之后我们会详细介绍一下。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虽然干的和浏览器的事件循环是差不多的活，都是为了异步编程，但实现原理完全不一样。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的异步语法比浏览器更复杂，因为它可以跟内核对话。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为了实现这个功能，Node.js 采用 V8 作为js的解析引擎，而I/O处理方面使用了自己设计的libuv，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1）libuv是一个基于事件驱动的跨平台抽象层，封装了不同操作系统一些底层特性，对外提供统一的API，事件循环机制也是在它里面实现的。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2）libuv是一个 C 写成的类库，用于非阻塞型的 I/O 操作，同时在所有支持的操作系统上保持一致的接口。它提供了一些机制来处理诸如文件系统、DNS、网络、子进程、管道、信号量控制、轮询机制和数据流。它同样也提供了一个线程池，用于无法在操作系统层面进行异步操作的任务卸载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3）这个库负责各种回调函数的执行时间，毕竟异步任务最后还是要回到主线程，一个个排队执行。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Node.js的运行机制如下: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1）V8引擎解析JavaScript脚本。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2）解析后的代码，调用Node API。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3）libuv库负责Node API的执行。它将不同的任务分配给不同的线程，形成一个Event Loop（事件循环），以异步的方式将任务的执行结果返回给V8引擎。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4）V8引擎再将结果返回给用户。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e55c3118d0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55c3118d0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Nodejs 也分宏任务和微任务，大致上和浏览器是差不多的，但 Nodejs 会多一个 setImmediate 宏任务和 Process.nextTick 微任务。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实际上，Nodejs 就是通过 XXXX，这四个定时器，让任务可以在指定的时间运行，以此来协调异步任务。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这四个定时器的写法和作用差不多，后面我们会有详细的介绍和区分。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规定，process.nextTick和Promise的回调函数，追加在本轮循环，即同步任务一旦执行完成，就开始执行它们。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而setTimeout、setInterval、setImmediate的回调函数，追加在次轮循环。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这里的"循环"，指的是事件循环。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这里先简单提及一下，process.nextTick 和 Promise 都是在本轮循环中执行的，但是 Promise 这类的微任务会被追加在process.nextTick队列的后面，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也就是说 process.nextTick 是所有异步任务里面最快的。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e55c3118d0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68e5b3e15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我们要深刻理解这句话，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事件循环是在主线程上完成的。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开始执行脚本时，会先进行事件循环的初始化，但是这时事件循环还没有开始，会先完成一些事情：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1、处理同步任务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2、发出异步请求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3、规划定时器生效的时间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4、执行process.nextTick()等等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上面这些事情都干完了，事件循环就正式开始了。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e68e5b3e15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55c3118d0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根据 libuv 引擎，Nodejs 的事件循环分为 6 个阶段，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如图中所示，每个框被称为事件循环机制的一个阶段，它们会按照顺序反复运行。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每当进入某一个阶段的时候，都会从对应的回调队列中取出函数去执行。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当队列为空或者执行的回调函数数量到达系统设定的阈值，就会进入下一阶段。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可以不讲：由于这些操作中的任何一个都可能调度 更多的 操作和由内核排列在轮询阶段被处理的新事件， 且在处理轮询中的事件时，轮询事件可以排队。因此，长时间运行的回调可以允许轮询阶段运行长于计时器的阈值时间。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从图中，大致看出nodejs中的事件循环的顺序：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外部输入数据--&gt;轮询阶段(poll)--&gt;检查阶段(check)--&gt;关闭事件回调阶段(close callback)--&gt;定时器检测阶段(timer)--&gt;I/O事件回调阶段(I/O callbacks)--&gt;闲置阶段(idle, prepare)--&gt;轮询阶段（按照该顺序反复运行）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1）定时器阶段：这个阶段执行 setTimeout、setInterval 的回调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2）待定回调阶段：处理一些上一轮循环中的少数未执行的 I/O 回调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3）idle, prepare 阶段：仅node内部使用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4）轮询阶段：获取新的I/O事件, 执行与 I/O 相关的回调（几乎所有情况下，除了关闭的回调函数，那些由计时器和 setImmediate() 调度的之外），适当的条件下node将阻塞在这里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5）检测阶段：执行 setImmediate() 的回调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6）关闭回调函数阶段：执行关闭的回调函数，如：socket.on('close', ...)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每个阶段都有一个先入先出的回调函数队列，只有一个阶段的回调函数队列清空了，该执行的回调函数都执行了，事件循环才会进入下一个阶段。。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事件循环会无限次地执行，一轮又一轮。只有异步任务的回调函数队列清空了，才会停止执行。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也就是说，在每次运行的事件循环之间，Node.js 检查它是否在等待任何异步 I/O 或计时器，如果没有的话，则完全关闭。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e55c3118d0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55c3118d0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timers 阶段会执行 setTimeout 和 setInterval 回调，并且是由轮询阶段控制的。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同样，在 Node 中定时器指定的时间也不是准确时间，只能是尽快执行。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在指定的一段时间间隔后， 计时器回调将被尽可能早地运行。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但是，操作系统调度或其它正在运行的回调可能会延迟它们。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e55c3118d0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55c3118d0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轮询阶段控制定时器的执行，我们来看一个简单的例子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例如，假设您调度了一个在 100 毫秒后超时的定时器，然后您的脚本开始异步读取会耗费 95 毫秒的文件: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当进入事件循环时，它有一个空队列（fs.readFile()尚未完成），因此定时器将等待剩余毫秒数，当到达95ms时，fs.readFile()完成读取文件并且其完成需要10毫秒的回调被添加到轮询队列并执行。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当回调结束时，队列中不再有回调，因此事件循环将看到已达到最快定时器的阈值，然后回到timers阶段以执行定时器的回调。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在此示例中，您将看到正在调度的计时器与正在执行的回调之间的总延迟将为105毫秒。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e55c3118d0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4dc5021c7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让我们来看图分析一波。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同步是指发出一个功能调用时，在没有得到结果之前，该调用就不返回或继续执行后续操作。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在一个控制流序列中按顺序执行。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简单来讲，同步就是，一个进程在执行某个请求的时候，如果该请求需要一段时间才能完成，那么这个进程将会一直等待下去，直到收到返回信息才继续执行下一个请求。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异步是相对于同步的概念，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当一个异步过程调用发出后，调用者在没有得到结果之前，就可以继续执行后续操作。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进程不需要一直等下去，就可以继续执行下一个请求，不用等待其他请求的结束。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同步和异步最大的区别就是，请求发出后，是否需要等待结果，才能继续执行其他操作。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刚刚讲的是同步和异步的定义，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而同步编程是指一个代码块中语句顺序执行，每个语句的执行结果在语句执行完毕后是可以马上得到预期的结果；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异步编程是指虽然语句被顺序执行了，但是期望的实际执行结果并不能在当下得到。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可以看到，异步的执行效率更高。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e4dc5021c7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55c3118d0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此阶段对某些系统操作（如 TCP 错误类型）执行回调。例如，如果 TCP 套接字在尝试连接时接收到 ECONNREFUSED，则某些 *nix 的系统希望等待报告错误。这将被排队以在 挂起的回调 阶段执行。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e55c3118d0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55c3118d0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轮询 阶段有两个重要的功能：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计算应该阻塞和轮询 I/O 的时间。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然后，处理 轮询 队列里的事件。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当事件循环进入 轮询 阶段且 没有被调度的计时器时 ，将发生以下两种情况之一：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1）如果 轮询 队列 不是空的 ，事件循环将循环访问回调队列并同步执行它们，直到队列已用尽，或者达到了与系统相关的硬性限制。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2）如果 轮询 队列 是空的 ，还有两件事发生：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1、如果脚本被 setImmediate() 调度，则事件循环将结束 轮询 阶段，并继续 检查 阶段以执行那些被调度的脚本。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2、如果脚本 未被 setImmediate()调度，则事件循环将等待回调被添加到队列中，然后立即执行。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一旦 轮询 队列为空，事件循环将检查 _已达到时间阈值的计时器_。如果一个或多个计时器已准备就绪，则事件循环将绕回计时器阶段以执行这些计时器的回调。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e55c3118d0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55c3118d0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此阶段允许人员在轮询阶段完成后立即执行回调。如果轮询阶段变为空闲状态，并且脚本使用 setImmediate() 后被排列在队列中，则事件循环可能继续到 检查 阶段而不是等待。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setImmediate() 实际上是一个在事件循环的单独阶段运行的特殊计时器。它使用一个 libuv API 来安排回调在 轮询 阶段完成后执行。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通常，在执行代码时，事件循环最终会命中轮询阶段，在那等待传入连接、请求等。但是，如果回调已使用 setImmediate()调度过，并且轮询阶段变为空闲状态，则它将结束此阶段，并继续到检查阶段而不是继续等待轮询事件。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e55c3118d0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55c3118d0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在这里，我们就要讨论一下 setImmediate() 和 setTimeout() 区别了。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setImmediate() 和 setTimeout() 很类似，但是基于被调用的时机，他们也有不同表现。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之前也提到了，setImmediate() 设计为一旦在当前 轮询 阶段完成， 就执行脚本。也就是 检查 阶段。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而，setTimeout() 设计在poll阶段为空闲时，在最小阈值（ms 单位）过后运行脚本，当然，这里要等待轮询队列里面的事件完成。也就是 定时器 阶段。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执行计时器的顺序将根据调用它们的上下文而异。如果二者都从主模块内调用，则计时器将受进程性能的约束（这可能会受到计算机上其他正在运行应用程序的影响）。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例如，如果运行以下不在 I/O 周期（即主模块）内的脚本，则执行两个计时器的顺序是非确定性的，因为它受进程性能的约束：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首先 setTimeout(fn, 0) === setTimeout(fn, 1)，这是由源码决定的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进入事件循环也是需要成本的，如果在准备时候花费了大于 1ms 的时间，那么在 timer 阶段就会直接执行 setTimeout 回调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如果准备时间花费小于 1ms，那么就是 setImmediate 回调先执行了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但是，如果你把这两个函数放入一个 I/O 循环内调用，setImmediate 总是被优先调用，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因为setImmediate() 在当前 轮询 阶段完成后就执行脚本。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在上述代码中，setImmediate 永远先执行。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因为两个代码写在 IO 回调中，IO 回调是在 poll 阶段执行，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当回调执行完毕后队列为空，发现存在 setImmediate 回调，所以就直接跳转到 check 阶段去执行回调了，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然后再进入timers阶段，执行setTimeout回调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 setImmediate() 相对于setTimeout() 的主要优势是，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如果setImmediate()是在 I/O 周期内被调度的，那它将会在其中任何的定时器之前执行，跟这里存在多少个定时器无关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e55c3118d0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55c3118d0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如果套接字或处理函数突然关闭（例如 socket.destroy()），则'close' 事件将在这个阶段发出。否则它将通过 process.nextTick() 发出。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e55c3118d0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55c3118d0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我们之前在事件循环里面并没有提到 process.nextTick() ，但它又是异步 API 的一部分。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这个函数其实是独立于 Event Loop 之外的，它有一个自己的队列，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process.nextTick()方法将回调添加到next tick队列。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当每个阶段完成后，如果存在 nextTick 队列，就会清空队列中的所有回调函数，并且优先于其他 microtask 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任何时候在给定的阶段中调用 process.nextTick()，所有传递到 process.nextTick() 的回调将在事件循环继续之前解析。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可以说  process.nextTick() 是优于事件循环的，这也是 Nodejs 设计这个 API 的原因之一：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有时有让回调在栈展开后，但在事件循环继续之前运行的必要。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要注意了，它是在本轮循环执行的，而且是所有异步任务里面最快执行的。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执行完所有同步任务，接下来就会执行process.nextTick的任务队列，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如果你希望异步任务尽可能快地执行，那就使用process.nextTick。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了解了这么多，那这段代码的运行结果大家都知道是什么了吧？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e55c3118d0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68e5b3e15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 和 XXX 的这两个的名称，其实是有疑惑的，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从名称上看，XXX 是 next，XXX 是 immediate，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但其实 process.nextTick() 是在同一个阶段立即执行，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setImmediate() 在事件循环的接下来的迭代或 'tick' 上触发，也就是下一次循环执行。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正如我们之前展示的例子所示。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实质上，这两个名称应该交换，因为 process.nextTick() 比 setImmediate() 触发得更快，但这是过去遗留问题，因此不太可能改变。如果贸然进行名称交换，将破坏 npm 上的大部分软件包。每天都有更多新的模块在增加，这意味着我们要多等待每一天，则更多潜在破坏会发生。尽管这些名称使人感到困惑，但它们本身名字不会改变。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以上是来自官方的解释。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e68e5b3e15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55c3118d0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最后，我们以一个粗暴的图来总结一下 Nodejs 的事件循环：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事件循环就是这么一个有六个主要阶段的圈；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每个阶段都会维护一些先进先出的回调函数队列，其中会先执行宏任务，然后再执行 nextTick 里面的任务，最后再执行剩下的微任务；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只有一个阶段的回调函数队列清空了，事件循环才会进入下一个阶段；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事件循环会无限次地执行，一轮又一轮；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只有异步任务的回调函数队列清空了，才会停止执行。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e55c3118d0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55c3118d0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我们来横向对比一下浏览器和 Nodejs 的事件循环的差异，其中最明显的一点就是：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浏览器环境下，在每个宏任务执行完之后就会去执行微任务；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而在Node.js中，微任务会在事件循环的各个阶段之间执行，也就是一个阶段执行完毕，就会去执行微任务队列的任务。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这里再细说一下，对于浏览器而言，每执行完一个宏任务（执行完一个Task的具体标志是函数执行栈为空）都会检查微任务队列时都为空，如果不为空则会一次性执行完所有微任务，然后再进入下一个循环从Task Queue中取下一个Task执行，以此类推。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注意这里的关键词，每执行完一个宏任务就会清空微任务队列。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对于 Nodejs 而言，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 Node 10 以前，执行完一个阶段里面所有的宏任务再清空微任务队列，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 Node 10 以后，每执行一个宏任务就清空微任务队列。和浏览器行为一致了。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10 前后带来的差别是什么呢？我们看一段代码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e55c3118d0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55c3118d0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运行代码，，，，阿嘞，怎么结果还不一样呢？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我们来分析一波：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e55c3118d0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4dc5021c7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除了效率之外，同步还有什么不太友好的地方呢？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当浏览器里面的一个 web 应用进行密集运算，还没有把控制权返回给浏览器的时候，整个浏览器就像冻僵了一样，这叫做阻塞；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这时候浏览器无法继续处理用户的输入并执行其他任务，直到 web 应用交回处理器的控制。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初步理解的话，同步就是阻塞模式，对应的，异步是非阻塞模式。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伙伴们，大家对于阻塞模式和非阻塞模式先有这样一个大概的了解，这个并不是很准确，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实际上，阻塞和非阻塞这两个概念与程序（线程）等待消息通知(无所谓同步或者异步)时的状态有关，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大家有兴趣的话可以下去再详细了解一下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我们来看两个例子来直观感受一下同步和异步的区别。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这个示例，是在按钮上添加了一个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事件监听器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当按钮被点击，它就开始运行一个非常耗时的任务：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计算1千万个日期，并在控制台中输出最后一个日期，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然后在 DOM 里面添加一个段落。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我们快速点击好几下这个按钮，看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看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当然，这个例子不是很现实，没有谁会显着无聊去计算1千万次日期，它仅仅提供一个非常直观的体验.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如果是同步模式，我们可以看到，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直到日期的运算结束，最后一次计算日期在控制台中显示出来，段落才会出现在网页上。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代码按照源代码的顺序执行，只有前面的代码结束运行，后面的代码才会执行。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如果是异步模式，我们可以看到，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在日期的计算结束之前，就可以在网页上显示段落了。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那其中做了什么操作呢？我们来看看源代码。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e4dc5021c7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68e5b3e15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在浏览器中，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1.全局脚本（main()）执行，将2个timer依次放入任务队列，main()执行完毕，调用栈空闲，任务队列开始执行；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2.执行第一个宏任务，执行timer1的回调函数，打印timer1，并将promise1.then回调放入microtask队列，第一个宏任务执行完，执行此时微任务队列中的回调，打印promise1；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3.类似的，执行第二个宏任务，执行timer2的回调函数，打印timer2，并将promise2.then回调放入microtask队列，第二个宏任务执行完，执行此时微任务队列中的回调，打印promise2；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3.至此，宏任务队列的回调都执行完毕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4.最后的结果为timer1=&gt;promise1=&gt;timer2=&gt;promise2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e68e5b3e15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68e5b3e15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如果是node10及其之前版本：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要看第一个定时器执行完，第二个定时器是否在执行队列中。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如果是第二个定时器还未在执行队列中，最后的结果为timer1=&gt;promise1=&gt;timer2=&gt;promise2，就和浏览器行为一样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如果是第二个定时器已经在完成队列中，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1.全局脚本（main()）执行，将2个timer依次放入timer队列，main()执行完毕，调用栈空闲，任务队列开始执行；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2.首先进入timers阶段，执行timer1的回调函数，打印timer1，并将promise1.then回调放入microtask队列，同样的步骤执行timer2，打印timer2；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3.至此，timer阶段执行结束，event loop进入下一个阶段之前，执行microtask队列的所有任务，依次打印promise1、promise2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4.最后的结果为timer1=&gt;timer2=&gt;promise1=&gt;promise2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如果是node10之后的版本：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每执行一个宏任务就清空微任务队列。和浏览器行为一致了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万幸的是，现在我们基本上都用的 node10 之后的版本了，在实际的开发中不用考虑这个差异。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但其实这个差异也蛮有意思的，为什么是 node 去适配浏览器的行为，而不是反过来呢，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大家感兴趣的话还可以在去深入学习一下，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还有 node 是怎么做到和浏览器行为一致的。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e68e5b3e15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68e5b3e15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终于到最后一个章节了，主要是一些参考链接。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e68e5b3e15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5d8b29c8f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e5d8b29c8f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大家有什么疑问吗？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关于异步编程大家在将来的工作中肯定会有更深的体会，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</a:rPr>
              <a:t>本次课程到这里就全部结束了，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</a:rPr>
              <a:t>感谢大家的聆听，祝愿大家生活开心，事业顺心。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</a:rPr>
              <a:t>结束，散会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50" name="Google Shape;5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4dc5021c7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可以看到，都是添加一个 click 事件，当点击的按钮的时候就进行计算和显示。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唯一不同的是右边这个代码通过 Web workers 把一些任务交给一个名为  worker的单独的线程，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这样就可以同时运行多个 JavaScript 代码块。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一般来说，用一个 worker 来运行一个耗时的任务，主线程就可以处理用户的交互，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从而避免了阻塞现象。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我们提到了线程这个概念，那我们从异步编程的角度来重新了解一下进程和线程的概念。</a:t>
            </a:r>
            <a:endParaRPr sz="1400"/>
          </a:p>
        </p:txBody>
      </p:sp>
      <p:sp>
        <p:nvSpPr>
          <p:cNvPr id="99" name="Google Shape;99;ge4dc5021c7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4dc5021c7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进程是操作系统中的一个基本概念，它包含着一个运行程序所需要的资源；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一个正在运行的应用程序在操作系统中被视为一个进程，进程可以包括一个或多个线程；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进程之间是相对独立的，一个进程无法访问另一个进程的数据（除非利用分布式计算方式），一个进程运行的失败也不会影响其他进程的运行；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进程可以理解为一个程序的基本边界，是应用程序的一个运行例程，是应用程序的一次动态执行过程。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线程是进程中的基本执行单元，是操作系统分配 CPU 资源的基本单位；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在进程入口执行的第一个线程被视为这个进程的主线程；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多个线程共享内存，从而极大地提高了程序的运行效率；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线程主要是由 CPU 寄存器、调用栈和线程本地存储器（Thread Local Storage，TLS）组成的。CPU寄存器主要记录当前所执行线程的状态，调用栈主要用于维护线程所调用到的内存与数据，TLS主要用于存放线程的状态信息。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这一大段生硬的概念总算是念完了，大家应该也有了一个基本概念了吧。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进程和线程的主要差别在于它们是不同的操作系统资源管理方式。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从逻辑角度来看，多线程的意义在于一个应用程序中，有多个执行部分可以同时执行。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但操作系统并没有将多个线程看做多个独立的应用，来实现进程的调度和管理以及资源分配。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多线程的意义在于一个应用程序中，有多个执行部分可以同时执行。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简单理解一下，异步就是从主线程发射一个子线程来完成任务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e4dc5021c7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dc5021c7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我们使用的 JS 语言的特点之一就是，单线程。这点和 C 、JAVA、GO 都不太一样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因为 JS 引擎是基于单线程（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Single-threaded）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事件循环的概念构建的。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我们刚刚也了解到，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一个线程是一个基本的处理过程，程序用它来完成任务，每个线程一次只能执行一个任务。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 引擎在同一时刻只运行一个代码块执行，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每个任务顺序执行，只有前面的结束了，后面的才能开始。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与之相反的是像 JAVA 和 C++ 等语言，它们允许多个不同的代码块同时执行。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对于基于线程的软件而言，当多个代码块同时访问并改变状态时，程序很难维护并保证状态不出错。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这也是为什么之前我们演示的那个同步的例子，计算时间的操作阻塞了段落添加到 DOM 的操作。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传统上是单线程的。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即使有多个内核，也只能在单一线程上运行多个任务，此线程称为主线程（main thread）。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e4dc5021c7_0_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4dc5021c7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我们都知道，现在的计算机大都有多个内核（core），因此可以同时执行多个任务，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支持多线程的编程语言可以使用计算机的多个内核，同时完成多个任务。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但，JS 是单线程的，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通常来说，程序都是顺序执行，同一时刻只会发生一件事。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如果一个函数依赖于另一个函数的结果，它只能等待那个函数结束才能继续执行，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从用户的角度来说，整个程序才算运行完毕。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这样的体验是比较差的，没有充分利用计算机的计算能力 — 尤其是在计算机普遍都有多核CPU的时代，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坐在那里等待毫无意义，你完全可以在另一个处理器内核上干其他的工作，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同时计算机完成耗时任务的时候通知你。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这样你可以同时完成其他工作，这就是异步编程的出发点。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有些时候，我们希望事情能够立即加载并发生。例如，当将一些用户定义的样式应用到一个页面时，您希望这些样式能够尽快被应用。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但是，如果我们正在运行一个需要时间的操作，比如查询数据库并使用结果填充模板，那么最好将该操作从主线程中移开使用异步完成任务。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e4dc5021c7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type="title"/>
          </p:nvPr>
        </p:nvSpPr>
        <p:spPr>
          <a:xfrm>
            <a:off x="1778000" y="600959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" type="body"/>
          </p:nvPr>
        </p:nvSpPr>
        <p:spPr>
          <a:xfrm>
            <a:off x="1778000" y="8931064"/>
            <a:ext cx="20828000" cy="158750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2" type="sldNum"/>
          </p:nvPr>
        </p:nvSpPr>
        <p:spPr>
          <a:xfrm>
            <a:off x="22960988" y="12878751"/>
            <a:ext cx="1269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showMasterSp="0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/>
          <p:nvPr/>
        </p:nvSpPr>
        <p:spPr>
          <a:xfrm>
            <a:off x="10180318" y="12802557"/>
            <a:ext cx="4023362" cy="434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14"/>
          <p:cNvGrpSpPr/>
          <p:nvPr/>
        </p:nvGrpSpPr>
        <p:grpSpPr>
          <a:xfrm>
            <a:off x="454781" y="493349"/>
            <a:ext cx="2201540" cy="1026515"/>
            <a:chOff x="0" y="0"/>
            <a:chExt cx="2201539" cy="1026513"/>
          </a:xfrm>
        </p:grpSpPr>
        <p:pic>
          <p:nvPicPr>
            <p:cNvPr descr="Shopee_logo_en-02.png" id="21" name="Google Shape;21;p14"/>
            <p:cNvPicPr preferRelativeResize="0"/>
            <p:nvPr/>
          </p:nvPicPr>
          <p:blipFill rotWithShape="1">
            <a:blip r:embed="rId2">
              <a:alphaModFix/>
            </a:blip>
            <a:srcRect b="24308" l="2858" r="66963" t="10174"/>
            <a:stretch/>
          </p:blipFill>
          <p:spPr>
            <a:xfrm>
              <a:off x="0" y="0"/>
              <a:ext cx="1024509" cy="1026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opee_logo_en-02.png" id="22" name="Google Shape;22;p14"/>
            <p:cNvPicPr preferRelativeResize="0"/>
            <p:nvPr/>
          </p:nvPicPr>
          <p:blipFill rotWithShape="1">
            <a:blip r:embed="rId2">
              <a:alphaModFix/>
            </a:blip>
            <a:srcRect b="24308" l="62438" r="1516" t="10174"/>
            <a:stretch/>
          </p:blipFill>
          <p:spPr>
            <a:xfrm>
              <a:off x="977822" y="0"/>
              <a:ext cx="1223717" cy="102651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" name="Google Shape;23;p14"/>
          <p:cNvCxnSpPr/>
          <p:nvPr/>
        </p:nvCxnSpPr>
        <p:spPr>
          <a:xfrm>
            <a:off x="2887264" y="1451377"/>
            <a:ext cx="20354934" cy="1"/>
          </a:xfrm>
          <a:prstGeom prst="straightConnector1">
            <a:avLst/>
          </a:prstGeom>
          <a:noFill/>
          <a:ln cap="flat" cmpd="sng" w="50800">
            <a:solidFill>
              <a:srgbClr val="EE4D2D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4" name="Google Shape;24;p14"/>
          <p:cNvSpPr txBox="1"/>
          <p:nvPr>
            <p:ph type="title"/>
          </p:nvPr>
        </p:nvSpPr>
        <p:spPr>
          <a:xfrm>
            <a:off x="2794930" y="164802"/>
            <a:ext cx="18086111" cy="1462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/>
        </p:nvSpPr>
        <p:spPr>
          <a:xfrm>
            <a:off x="23362608" y="12843711"/>
            <a:ext cx="4569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 showMasterSp="0">
  <p:cSld name="Divi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15052" y="12422441"/>
            <a:ext cx="24399962" cy="2268310"/>
          </a:xfrm>
          <a:prstGeom prst="rect">
            <a:avLst/>
          </a:prstGeom>
          <a:solidFill>
            <a:srgbClr val="0515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28;p15"/>
          <p:cNvSpPr/>
          <p:nvPr/>
        </p:nvSpPr>
        <p:spPr>
          <a:xfrm>
            <a:off x="-31014" y="12422441"/>
            <a:ext cx="12204700" cy="226831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" name="Google Shape;29;p15"/>
          <p:cNvCxnSpPr/>
          <p:nvPr/>
        </p:nvCxnSpPr>
        <p:spPr>
          <a:xfrm>
            <a:off x="3689225" y="8856406"/>
            <a:ext cx="1943406" cy="1"/>
          </a:xfrm>
          <a:prstGeom prst="straightConnector1">
            <a:avLst/>
          </a:prstGeom>
          <a:noFill/>
          <a:ln cap="flat" cmpd="sng" w="1524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hopee_logo_en-03.png" id="30" name="Google Shape;3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442" y="509415"/>
            <a:ext cx="8701602" cy="149990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5"/>
          <p:cNvSpPr txBox="1"/>
          <p:nvPr>
            <p:ph type="title"/>
          </p:nvPr>
        </p:nvSpPr>
        <p:spPr>
          <a:xfrm>
            <a:off x="3617505" y="5281309"/>
            <a:ext cx="13407609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22960988" y="12878751"/>
            <a:ext cx="1269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py" showMasterSp="0">
  <p:cSld name="Title cop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/>
          <p:nvPr/>
        </p:nvSpPr>
        <p:spPr>
          <a:xfrm>
            <a:off x="15052" y="12422441"/>
            <a:ext cx="24399962" cy="2268310"/>
          </a:xfrm>
          <a:prstGeom prst="rect">
            <a:avLst/>
          </a:prstGeom>
          <a:solidFill>
            <a:srgbClr val="0515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5;p16"/>
          <p:cNvSpPr/>
          <p:nvPr/>
        </p:nvSpPr>
        <p:spPr>
          <a:xfrm>
            <a:off x="-31014" y="12422441"/>
            <a:ext cx="12204700" cy="226831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hopee_logo_en-03.png" id="36" name="Google Shape;3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41199" y="2091993"/>
            <a:ext cx="8701602" cy="14999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6"/>
          <p:cNvSpPr txBox="1"/>
          <p:nvPr>
            <p:ph type="title"/>
          </p:nvPr>
        </p:nvSpPr>
        <p:spPr>
          <a:xfrm>
            <a:off x="1778000" y="572384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1778000" y="8931064"/>
            <a:ext cx="20828000" cy="158750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indent="-228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indent="-228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indent="-228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indent="-228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/>
          <p:nvPr/>
        </p:nvSpPr>
        <p:spPr>
          <a:xfrm>
            <a:off x="15052" y="12422441"/>
            <a:ext cx="24399962" cy="2268310"/>
          </a:xfrm>
          <a:prstGeom prst="rect">
            <a:avLst/>
          </a:prstGeom>
          <a:solidFill>
            <a:srgbClr val="0515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17"/>
          <p:cNvSpPr/>
          <p:nvPr/>
        </p:nvSpPr>
        <p:spPr>
          <a:xfrm>
            <a:off x="-31014" y="12422441"/>
            <a:ext cx="12204700" cy="226831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hopee_logo_en-03.png" id="42" name="Google Shape;4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442" y="509415"/>
            <a:ext cx="8701602" cy="149990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7"/>
          <p:cNvSpPr txBox="1"/>
          <p:nvPr>
            <p:ph type="title"/>
          </p:nvPr>
        </p:nvSpPr>
        <p:spPr>
          <a:xfrm>
            <a:off x="1778000" y="572384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15052" y="12422441"/>
            <a:ext cx="24399962" cy="2268310"/>
          </a:xfrm>
          <a:prstGeom prst="rect">
            <a:avLst/>
          </a:prstGeom>
          <a:solidFill>
            <a:srgbClr val="05158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12"/>
          <p:cNvSpPr/>
          <p:nvPr/>
        </p:nvSpPr>
        <p:spPr>
          <a:xfrm>
            <a:off x="-31014" y="12422441"/>
            <a:ext cx="12204700" cy="226831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Google Shape;8;p12"/>
          <p:cNvGrpSpPr/>
          <p:nvPr/>
        </p:nvGrpSpPr>
        <p:grpSpPr>
          <a:xfrm>
            <a:off x="9372073" y="2726737"/>
            <a:ext cx="5639855" cy="2629700"/>
            <a:chOff x="0" y="0"/>
            <a:chExt cx="5639853" cy="2629699"/>
          </a:xfrm>
        </p:grpSpPr>
        <p:pic>
          <p:nvPicPr>
            <p:cNvPr descr="Shopee_logo_en-02.png" id="9" name="Google Shape;9;p12"/>
            <p:cNvPicPr preferRelativeResize="0"/>
            <p:nvPr/>
          </p:nvPicPr>
          <p:blipFill rotWithShape="1">
            <a:blip r:embed="rId1">
              <a:alphaModFix/>
            </a:blip>
            <a:srcRect b="24308" l="2858" r="66963" t="10174"/>
            <a:stretch/>
          </p:blipFill>
          <p:spPr>
            <a:xfrm>
              <a:off x="0" y="0"/>
              <a:ext cx="2624564" cy="2629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opee_logo_en-02.png" id="10" name="Google Shape;10;p12"/>
            <p:cNvPicPr preferRelativeResize="0"/>
            <p:nvPr/>
          </p:nvPicPr>
          <p:blipFill rotWithShape="1">
            <a:blip r:embed="rId1">
              <a:alphaModFix/>
            </a:blip>
            <a:srcRect b="24308" l="62438" r="1516" t="10174"/>
            <a:stretch/>
          </p:blipFill>
          <p:spPr>
            <a:xfrm>
              <a:off x="2504963" y="0"/>
              <a:ext cx="3134890" cy="2629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2"/>
          <p:cNvSpPr txBox="1"/>
          <p:nvPr>
            <p:ph type="title"/>
          </p:nvPr>
        </p:nvSpPr>
        <p:spPr>
          <a:xfrm>
            <a:off x="1778000" y="6009594"/>
            <a:ext cx="20828002" cy="226831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800"/>
              <a:buFont typeface="Arial"/>
              <a:buNone/>
              <a:defRPr b="1" i="0" sz="12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800"/>
              <a:buFont typeface="Arial"/>
              <a:buNone/>
              <a:defRPr b="1" i="0" sz="12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800"/>
              <a:buFont typeface="Arial"/>
              <a:buNone/>
              <a:defRPr b="1" i="0" sz="12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800"/>
              <a:buFont typeface="Arial"/>
              <a:buNone/>
              <a:defRPr b="1" i="0" sz="12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800"/>
              <a:buFont typeface="Arial"/>
              <a:buNone/>
              <a:defRPr b="1" i="0" sz="12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800"/>
              <a:buFont typeface="Arial"/>
              <a:buNone/>
              <a:defRPr b="1" i="0" sz="12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800"/>
              <a:buFont typeface="Arial"/>
              <a:buNone/>
              <a:defRPr b="1" i="0" sz="12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800"/>
              <a:buFont typeface="Arial"/>
              <a:buNone/>
              <a:defRPr b="1" i="0" sz="12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2800"/>
              <a:buFont typeface="Arial"/>
              <a:buNone/>
              <a:defRPr b="1" i="0" sz="128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" type="body"/>
          </p:nvPr>
        </p:nvSpPr>
        <p:spPr>
          <a:xfrm>
            <a:off x="1778000" y="8931064"/>
            <a:ext cx="20828000" cy="158750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2" type="sldNum"/>
          </p:nvPr>
        </p:nvSpPr>
        <p:spPr>
          <a:xfrm>
            <a:off x="23113388" y="12954951"/>
            <a:ext cx="1269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rgbClr val="7F7F7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hyperlink" Target="https://developer.mozilla.org/zh-CN/docs/Web/API/XMLHttpReques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mozilla.org/zh-CN/docs/Web/API/EventListener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mozilla.org/en-US/docs/Web/API/WindowOrWorkerGlobalScope/fetch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hyperlink" Target="https://book.douban.com/subject/6424904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hyperlink" Target="https://book.douban.com/subject/6424904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hyperlink" Target="https://book.douban.com/subject/6424904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hyperlink" Target="https://developer.mozilla.org/zh-CN/docs/Web/JavaScript/EventLoo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hyperlink" Target="https://nodejs.org/en/docs/guides/event-loop-timers-and-nexttick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Relationship Id="rId4" Type="http://schemas.openxmlformats.org/officeDocument/2006/relationships/hyperlink" Target="https://zhuanlan.zhihu.com/p/347819241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Relationship Id="rId5" Type="http://schemas.openxmlformats.org/officeDocument/2006/relationships/hyperlink" Target="https://blog.csdn.net/qq_32247819/article/details/113854454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dn.github.io/learning-area/javascript/asynchronous/introducing/simple-sync.html" TargetMode="External"/><Relationship Id="rId4" Type="http://schemas.openxmlformats.org/officeDocument/2006/relationships/hyperlink" Target="https://mdn.github.io/learning-area/javascript/asynchronous/introducing/simple-sync-worker.html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gif"/><Relationship Id="rId4" Type="http://schemas.openxmlformats.org/officeDocument/2006/relationships/hyperlink" Target="https://juejin.cn/post/6844903761949753352#heading-23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gif"/><Relationship Id="rId4" Type="http://schemas.openxmlformats.org/officeDocument/2006/relationships/hyperlink" Target="https://juejin.cn/post/6844903761949753352#heading-23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eveloper.mozilla.org/zh-CN/docs/Learn/JavaScript/Asynchronous" TargetMode="External"/><Relationship Id="rId4" Type="http://schemas.openxmlformats.org/officeDocument/2006/relationships/hyperlink" Target="https://juejin.cn/post/6844903760280420366#heading-13" TargetMode="External"/><Relationship Id="rId5" Type="http://schemas.openxmlformats.org/officeDocument/2006/relationships/hyperlink" Target="https://developer.mozilla.org/zh-CN/docs/Web/JavaScript/EventLoop" TargetMode="External"/><Relationship Id="rId6" Type="http://schemas.openxmlformats.org/officeDocument/2006/relationships/hyperlink" Target="https://developer.mozilla.org/zh-CN/docs/Web/API/HTML_DOM_API/Microtask_guide" TargetMode="External"/><Relationship Id="rId7" Type="http://schemas.openxmlformats.org/officeDocument/2006/relationships/hyperlink" Target="https://nodejs.org/en/docs/guides/event-loop-timers-and-nexttick/" TargetMode="External"/><Relationship Id="rId8" Type="http://schemas.openxmlformats.org/officeDocument/2006/relationships/hyperlink" Target="https://juejin.cn/post/6844903761949753352#heading-23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hyperlink" Target="https://github.com/mdn/learning-area/tree/master/javascript/asynchronous/introduc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/>
        </p:nvSpPr>
        <p:spPr>
          <a:xfrm>
            <a:off x="4228348" y="6349925"/>
            <a:ext cx="159273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0000"/>
              <a:buFont typeface="Arial"/>
              <a:buNone/>
            </a:pPr>
            <a:r>
              <a:rPr b="1" lang="en-US" sz="10000">
                <a:solidFill>
                  <a:srgbClr val="EE4D2D"/>
                </a:solidFill>
              </a:rPr>
              <a:t>JavaScript 异步编程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8806356" y="9813400"/>
            <a:ext cx="67713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929292"/>
                </a:solidFill>
              </a:rPr>
              <a:t>Application-Infra-FE 刘婷婷</a:t>
            </a:r>
            <a:endParaRPr sz="3600">
              <a:solidFill>
                <a:srgbClr val="92929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929292"/>
                </a:solidFill>
              </a:rPr>
              <a:t>2021.07.30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4dc5021c7_0_236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异步编程的意义</a:t>
            </a:r>
            <a:endParaRPr/>
          </a:p>
        </p:txBody>
      </p:sp>
      <p:pic>
        <p:nvPicPr>
          <p:cNvPr id="150" name="Google Shape;150;ge4dc5021c7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5325402"/>
            <a:ext cx="104965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e4dc5021c7_0_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" y="7582377"/>
            <a:ext cx="104013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e4dc5021c7_0_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0" y="10353702"/>
            <a:ext cx="10363200" cy="224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ge4dc5021c7_0_236"/>
          <p:cNvGrpSpPr/>
          <p:nvPr/>
        </p:nvGrpSpPr>
        <p:grpSpPr>
          <a:xfrm>
            <a:off x="1053375" y="1752477"/>
            <a:ext cx="8401050" cy="3384010"/>
            <a:chOff x="1053375" y="1752477"/>
            <a:chExt cx="8401050" cy="3384010"/>
          </a:xfrm>
        </p:grpSpPr>
        <p:pic>
          <p:nvPicPr>
            <p:cNvPr id="154" name="Google Shape;154;ge4dc5021c7_0_2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53375" y="1752477"/>
              <a:ext cx="8401050" cy="16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e4dc5021c7_0_236"/>
            <p:cNvSpPr txBox="1"/>
            <p:nvPr/>
          </p:nvSpPr>
          <p:spPr>
            <a:xfrm>
              <a:off x="1053375" y="3474188"/>
              <a:ext cx="81234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/>
                <a:t>局限：1）不能访问 DOM；</a:t>
              </a:r>
              <a:endParaRPr sz="4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/>
                <a:t>           2）不是真正异步</a:t>
              </a:r>
              <a:endParaRPr sz="4800"/>
            </a:p>
          </p:txBody>
        </p:sp>
      </p:grpSp>
      <p:sp>
        <p:nvSpPr>
          <p:cNvPr id="156" name="Google Shape;156;ge4dc5021c7_0_236"/>
          <p:cNvSpPr txBox="1"/>
          <p:nvPr/>
        </p:nvSpPr>
        <p:spPr>
          <a:xfrm>
            <a:off x="12617650" y="4809200"/>
            <a:ext cx="10857000" cy="23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6300">
                <a:solidFill>
                  <a:srgbClr val="EE4D2D"/>
                </a:solidFill>
              </a:rPr>
              <a:t>异步编程的能力是由我们正在使用的编程环境提供的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5d8b29c8f_0_1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 sz="6000"/>
              <a:t>Content</a:t>
            </a:r>
            <a:endParaRPr/>
          </a:p>
        </p:txBody>
      </p:sp>
      <p:sp>
        <p:nvSpPr>
          <p:cNvPr id="162" name="Google Shape;162;ge5d8b29c8f_0_1"/>
          <p:cNvSpPr/>
          <p:nvPr/>
        </p:nvSpPr>
        <p:spPr>
          <a:xfrm>
            <a:off x="1344891" y="4738871"/>
            <a:ext cx="21694200" cy="14352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e5d8b29c8f_0_1"/>
          <p:cNvSpPr txBox="1"/>
          <p:nvPr/>
        </p:nvSpPr>
        <p:spPr>
          <a:xfrm>
            <a:off x="1891876" y="351904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 b="1" i="0" sz="1400" u="none" cap="none" strike="noStrike">
              <a:solidFill>
                <a:srgbClr val="1A1A1A"/>
              </a:solidFill>
            </a:endParaRPr>
          </a:p>
        </p:txBody>
      </p:sp>
      <p:sp>
        <p:nvSpPr>
          <p:cNvPr id="164" name="Google Shape;164;ge5d8b29c8f_0_1"/>
          <p:cNvSpPr txBox="1"/>
          <p:nvPr/>
        </p:nvSpPr>
        <p:spPr>
          <a:xfrm>
            <a:off x="3427975" y="3584125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</a:pPr>
            <a:r>
              <a:rPr lang="en-US" sz="5600"/>
              <a:t>异步编程的概念与意义</a:t>
            </a:r>
            <a:endParaRPr i="0" sz="1400" u="none" cap="none" strike="noStrike"/>
          </a:p>
        </p:txBody>
      </p:sp>
      <p:sp>
        <p:nvSpPr>
          <p:cNvPr id="165" name="Google Shape;165;ge5d8b29c8f_0_1"/>
          <p:cNvSpPr txBox="1"/>
          <p:nvPr/>
        </p:nvSpPr>
        <p:spPr>
          <a:xfrm>
            <a:off x="1814982" y="4864851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e5d8b29c8f_0_1"/>
          <p:cNvSpPr txBox="1"/>
          <p:nvPr/>
        </p:nvSpPr>
        <p:spPr>
          <a:xfrm>
            <a:off x="1814982" y="612849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e5d8b29c8f_0_1"/>
          <p:cNvSpPr txBox="1"/>
          <p:nvPr/>
        </p:nvSpPr>
        <p:spPr>
          <a:xfrm>
            <a:off x="1814982" y="739214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e5d8b29c8f_0_1"/>
          <p:cNvSpPr txBox="1"/>
          <p:nvPr/>
        </p:nvSpPr>
        <p:spPr>
          <a:xfrm>
            <a:off x="3451028" y="4864850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5600">
                <a:solidFill>
                  <a:schemeClr val="dk1"/>
                </a:solidFill>
              </a:rPr>
              <a:t>异步编程的实现</a:t>
            </a:r>
            <a:r>
              <a:rPr b="1" lang="en-US" sz="5600">
                <a:solidFill>
                  <a:schemeClr val="dk1"/>
                </a:solidFill>
              </a:rPr>
              <a:t>方案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9" name="Google Shape;169;ge5d8b29c8f_0_1"/>
          <p:cNvSpPr txBox="1"/>
          <p:nvPr/>
        </p:nvSpPr>
        <p:spPr>
          <a:xfrm>
            <a:off x="3431324" y="6220600"/>
            <a:ext cx="111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/>
              <a:t>浏览器的 </a:t>
            </a:r>
            <a:r>
              <a:rPr lang="en-US" sz="5600"/>
              <a:t>Event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e5d8b29c8f_0_1"/>
          <p:cNvSpPr txBox="1"/>
          <p:nvPr/>
        </p:nvSpPr>
        <p:spPr>
          <a:xfrm>
            <a:off x="3421375" y="7460925"/>
            <a:ext cx="111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/>
              <a:t>Node.js 的 Event Loop</a:t>
            </a:r>
            <a:endParaRPr sz="5600"/>
          </a:p>
        </p:txBody>
      </p:sp>
      <p:sp>
        <p:nvSpPr>
          <p:cNvPr id="171" name="Google Shape;171;ge5d8b29c8f_0_1"/>
          <p:cNvSpPr txBox="1"/>
          <p:nvPr/>
        </p:nvSpPr>
        <p:spPr>
          <a:xfrm>
            <a:off x="1908569" y="8669718"/>
            <a:ext cx="66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e5d8b29c8f_0_1"/>
          <p:cNvSpPr txBox="1"/>
          <p:nvPr/>
        </p:nvSpPr>
        <p:spPr>
          <a:xfrm>
            <a:off x="3451024" y="8764750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/>
              <a:t>TIPS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5d8b29c8f_0_18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</a:t>
            </a:r>
            <a:r>
              <a:rPr lang="en-US"/>
              <a:t>实现</a:t>
            </a:r>
            <a:endParaRPr/>
          </a:p>
        </p:txBody>
      </p:sp>
      <p:grpSp>
        <p:nvGrpSpPr>
          <p:cNvPr id="178" name="Google Shape;178;ge5d8b29c8f_0_18"/>
          <p:cNvGrpSpPr/>
          <p:nvPr/>
        </p:nvGrpSpPr>
        <p:grpSpPr>
          <a:xfrm>
            <a:off x="1452250" y="3610775"/>
            <a:ext cx="8108700" cy="6110600"/>
            <a:chOff x="1452250" y="3610775"/>
            <a:chExt cx="8108700" cy="6110600"/>
          </a:xfrm>
        </p:grpSpPr>
        <p:sp>
          <p:nvSpPr>
            <p:cNvPr id="179" name="Google Shape;179;ge5d8b29c8f_0_18"/>
            <p:cNvSpPr txBox="1"/>
            <p:nvPr/>
          </p:nvSpPr>
          <p:spPr>
            <a:xfrm>
              <a:off x="1452250" y="7689475"/>
              <a:ext cx="81087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作为参数传递给那些在后台执行的其他函数</a:t>
              </a:r>
              <a:endParaRPr sz="6000"/>
            </a:p>
          </p:txBody>
        </p:sp>
        <p:sp>
          <p:nvSpPr>
            <p:cNvPr id="180" name="Google Shape;180;ge5d8b29c8f_0_18"/>
            <p:cNvSpPr txBox="1"/>
            <p:nvPr/>
          </p:nvSpPr>
          <p:spPr>
            <a:xfrm>
              <a:off x="1607975" y="3610775"/>
              <a:ext cx="70857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7200">
                  <a:solidFill>
                    <a:srgbClr val="EE4D2D"/>
                  </a:solidFill>
                </a:rPr>
                <a:t>异步 callbacks</a:t>
              </a:r>
              <a:r>
                <a:rPr b="1" i="0" lang="en-US" sz="7200" u="none" cap="none" strike="noStrike">
                  <a:solidFill>
                    <a:srgbClr val="EE4D2D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e5d8b29c8f_0_18"/>
            <p:cNvSpPr/>
            <p:nvPr/>
          </p:nvSpPr>
          <p:spPr>
            <a:xfrm>
              <a:off x="4619075" y="5042650"/>
              <a:ext cx="484200" cy="2400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ge5d8b29c8f_0_18"/>
          <p:cNvGrpSpPr/>
          <p:nvPr/>
        </p:nvGrpSpPr>
        <p:grpSpPr>
          <a:xfrm>
            <a:off x="12361175" y="1627600"/>
            <a:ext cx="10908949" cy="11832350"/>
            <a:chOff x="12361175" y="1627600"/>
            <a:chExt cx="10908949" cy="11832350"/>
          </a:xfrm>
        </p:grpSpPr>
        <p:pic>
          <p:nvPicPr>
            <p:cNvPr id="183" name="Google Shape;183;ge5d8b29c8f_0_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61175" y="1627600"/>
              <a:ext cx="10908949" cy="10908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ge5d8b29c8f_0_18"/>
            <p:cNvSpPr txBox="1"/>
            <p:nvPr/>
          </p:nvSpPr>
          <p:spPr>
            <a:xfrm>
              <a:off x="14436450" y="12536550"/>
              <a:ext cx="6301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/>
                <a:t>👉  </a:t>
              </a:r>
              <a:r>
                <a:rPr lang="en-US" sz="4800" u="sng">
                  <a:solidFill>
                    <a:schemeClr val="hlink"/>
                  </a:solidFill>
                  <a:hlinkClick r:id="rId4"/>
                </a:rPr>
                <a:t>XMLHttpRequest</a:t>
              </a:r>
              <a:endParaRPr sz="4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5d8b29c8f_0_69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异步编程的实现</a:t>
            </a:r>
            <a:endParaRPr/>
          </a:p>
        </p:txBody>
      </p:sp>
      <p:sp>
        <p:nvSpPr>
          <p:cNvPr id="190" name="Google Shape;190;ge5d8b29c8f_0_69"/>
          <p:cNvSpPr txBox="1"/>
          <p:nvPr/>
        </p:nvSpPr>
        <p:spPr>
          <a:xfrm>
            <a:off x="1817900" y="2631075"/>
            <a:ext cx="21030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4800">
                <a:solidFill>
                  <a:srgbClr val="EE4D2D"/>
                </a:solidFill>
              </a:rPr>
              <a:t>异步编程的实现需要回调函数的支持，但是回调函数不一定是异步编程。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e5d8b29c8f_0_69"/>
          <p:cNvSpPr txBox="1"/>
          <p:nvPr/>
        </p:nvSpPr>
        <p:spPr>
          <a:xfrm>
            <a:off x="1817900" y="4898575"/>
            <a:ext cx="195663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缺点：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不利于代码的阅读和维护；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耦合高；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错误难处理；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… ...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5d8b29c8f_0_105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异步编程的实现</a:t>
            </a:r>
            <a:endParaRPr/>
          </a:p>
        </p:txBody>
      </p:sp>
      <p:grpSp>
        <p:nvGrpSpPr>
          <p:cNvPr id="197" name="Google Shape;197;ge5d8b29c8f_0_105"/>
          <p:cNvGrpSpPr/>
          <p:nvPr/>
        </p:nvGrpSpPr>
        <p:grpSpPr>
          <a:xfrm>
            <a:off x="1452250" y="3610775"/>
            <a:ext cx="8108700" cy="7034000"/>
            <a:chOff x="1452250" y="3610775"/>
            <a:chExt cx="8108700" cy="7034000"/>
          </a:xfrm>
        </p:grpSpPr>
        <p:sp>
          <p:nvSpPr>
            <p:cNvPr id="198" name="Google Shape;198;ge5d8b29c8f_0_105"/>
            <p:cNvSpPr txBox="1"/>
            <p:nvPr/>
          </p:nvSpPr>
          <p:spPr>
            <a:xfrm>
              <a:off x="1452250" y="7689475"/>
              <a:ext cx="8108700" cy="29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任务的执行不取决于代码的顺序，而取决于某个事件是否发生</a:t>
              </a:r>
              <a:endParaRPr sz="6000"/>
            </a:p>
          </p:txBody>
        </p:sp>
        <p:sp>
          <p:nvSpPr>
            <p:cNvPr id="199" name="Google Shape;199;ge5d8b29c8f_0_105"/>
            <p:cNvSpPr txBox="1"/>
            <p:nvPr/>
          </p:nvSpPr>
          <p:spPr>
            <a:xfrm>
              <a:off x="1607975" y="3610775"/>
              <a:ext cx="70857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7200">
                  <a:solidFill>
                    <a:srgbClr val="EE4D2D"/>
                  </a:solidFill>
                </a:rPr>
                <a:t>事件监听</a:t>
              </a:r>
              <a:endParaRPr b="0" i="0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e5d8b29c8f_0_105"/>
            <p:cNvSpPr/>
            <p:nvPr/>
          </p:nvSpPr>
          <p:spPr>
            <a:xfrm>
              <a:off x="4619075" y="5042650"/>
              <a:ext cx="484200" cy="2400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ge5d8b29c8f_0_105"/>
          <p:cNvGrpSpPr/>
          <p:nvPr/>
        </p:nvGrpSpPr>
        <p:grpSpPr>
          <a:xfrm>
            <a:off x="8396212" y="2830375"/>
            <a:ext cx="14799363" cy="4226450"/>
            <a:chOff x="8396212" y="2830375"/>
            <a:chExt cx="14799363" cy="4226450"/>
          </a:xfrm>
        </p:grpSpPr>
        <p:sp>
          <p:nvSpPr>
            <p:cNvPr id="202" name="Google Shape;202;ge5d8b29c8f_0_105"/>
            <p:cNvSpPr txBox="1"/>
            <p:nvPr/>
          </p:nvSpPr>
          <p:spPr>
            <a:xfrm>
              <a:off x="16894375" y="6133425"/>
              <a:ext cx="6301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/>
                <a:t>👉  </a:t>
              </a:r>
              <a:r>
                <a:rPr lang="en-US" sz="4800" u="sng">
                  <a:solidFill>
                    <a:schemeClr val="hlink"/>
                  </a:solidFill>
                  <a:hlinkClick r:id="rId3"/>
                </a:rPr>
                <a:t>EventListener</a:t>
              </a:r>
              <a:endParaRPr sz="4800"/>
            </a:p>
          </p:txBody>
        </p:sp>
        <p:pic>
          <p:nvPicPr>
            <p:cNvPr id="203" name="Google Shape;203;ge5d8b29c8f_0_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96212" y="2830375"/>
              <a:ext cx="14799363" cy="295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ge5d8b29c8f_0_105"/>
          <p:cNvSpPr txBox="1"/>
          <p:nvPr/>
        </p:nvSpPr>
        <p:spPr>
          <a:xfrm>
            <a:off x="12661400" y="8226775"/>
            <a:ext cx="9942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缺点：</a:t>
            </a:r>
            <a:endParaRPr sz="60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整个程序变成事件驱动型</a:t>
            </a:r>
            <a:endParaRPr sz="48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运行流程变得不清晰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5d8b29c8f_0_54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异步编程的实现</a:t>
            </a:r>
            <a:endParaRPr/>
          </a:p>
        </p:txBody>
      </p:sp>
      <p:grpSp>
        <p:nvGrpSpPr>
          <p:cNvPr id="210" name="Google Shape;210;ge5d8b29c8f_0_54"/>
          <p:cNvGrpSpPr/>
          <p:nvPr/>
        </p:nvGrpSpPr>
        <p:grpSpPr>
          <a:xfrm>
            <a:off x="1452250" y="3610775"/>
            <a:ext cx="9814500" cy="7034000"/>
            <a:chOff x="1452250" y="3610775"/>
            <a:chExt cx="9814500" cy="7034000"/>
          </a:xfrm>
        </p:grpSpPr>
        <p:sp>
          <p:nvSpPr>
            <p:cNvPr id="211" name="Google Shape;211;ge5d8b29c8f_0_54"/>
            <p:cNvSpPr txBox="1"/>
            <p:nvPr/>
          </p:nvSpPr>
          <p:spPr>
            <a:xfrm>
              <a:off x="1452250" y="7689475"/>
              <a:ext cx="9814500" cy="29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setTimeout()</a:t>
              </a:r>
              <a:endParaRPr sz="6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setInterval()</a:t>
              </a:r>
              <a:endParaRPr sz="6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requestAnimationFrame()</a:t>
              </a:r>
              <a:endParaRPr sz="6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ge5d8b29c8f_0_54"/>
            <p:cNvSpPr txBox="1"/>
            <p:nvPr/>
          </p:nvSpPr>
          <p:spPr>
            <a:xfrm>
              <a:off x="1607975" y="3610775"/>
              <a:ext cx="70857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7200">
                  <a:solidFill>
                    <a:srgbClr val="EE4D2D"/>
                  </a:solidFill>
                </a:rPr>
                <a:t>定时器</a:t>
              </a:r>
              <a:endParaRPr b="0" i="0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e5d8b29c8f_0_54"/>
            <p:cNvSpPr/>
            <p:nvPr/>
          </p:nvSpPr>
          <p:spPr>
            <a:xfrm>
              <a:off x="4619075" y="5042650"/>
              <a:ext cx="484200" cy="2400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4" name="Google Shape;214;ge5d8b29c8f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4550" y="2173551"/>
            <a:ext cx="9814499" cy="58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e5d8b29c8f_0_54"/>
          <p:cNvSpPr txBox="1"/>
          <p:nvPr/>
        </p:nvSpPr>
        <p:spPr>
          <a:xfrm>
            <a:off x="12661400" y="8926575"/>
            <a:ext cx="9942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缺点：</a:t>
            </a:r>
            <a:endParaRPr sz="60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48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这些函数设置的异步代码实际上在主线程上运行，所以繁重的回调会在不注意的情况下降低页面的速度。</a:t>
            </a:r>
            <a:endParaRPr sz="48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5d8b29c8f_0_26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异步编程的实现</a:t>
            </a:r>
            <a:endParaRPr/>
          </a:p>
        </p:txBody>
      </p:sp>
      <p:grpSp>
        <p:nvGrpSpPr>
          <p:cNvPr id="221" name="Google Shape;221;ge5d8b29c8f_0_26"/>
          <p:cNvGrpSpPr/>
          <p:nvPr/>
        </p:nvGrpSpPr>
        <p:grpSpPr>
          <a:xfrm>
            <a:off x="1452250" y="3610775"/>
            <a:ext cx="8108700" cy="7957700"/>
            <a:chOff x="1452250" y="3610775"/>
            <a:chExt cx="8108700" cy="7957700"/>
          </a:xfrm>
        </p:grpSpPr>
        <p:sp>
          <p:nvSpPr>
            <p:cNvPr id="222" name="Google Shape;222;ge5d8b29c8f_0_26"/>
            <p:cNvSpPr txBox="1"/>
            <p:nvPr/>
          </p:nvSpPr>
          <p:spPr>
            <a:xfrm>
              <a:off x="1452250" y="7689475"/>
              <a:ext cx="8108700" cy="38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更加优雅地书写复杂的异步任务；</a:t>
              </a:r>
              <a:endParaRPr sz="6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保证在未来可能返回某种结果</a:t>
              </a:r>
              <a:endParaRPr sz="6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3" name="Google Shape;223;ge5d8b29c8f_0_26"/>
            <p:cNvSpPr txBox="1"/>
            <p:nvPr/>
          </p:nvSpPr>
          <p:spPr>
            <a:xfrm>
              <a:off x="1607975" y="3610775"/>
              <a:ext cx="70857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7200">
                  <a:solidFill>
                    <a:srgbClr val="EE4D2D"/>
                  </a:solidFill>
                </a:rPr>
                <a:t>Promise</a:t>
              </a:r>
              <a:endParaRPr b="0" i="0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e5d8b29c8f_0_26"/>
            <p:cNvSpPr/>
            <p:nvPr/>
          </p:nvSpPr>
          <p:spPr>
            <a:xfrm>
              <a:off x="4619075" y="5042650"/>
              <a:ext cx="484200" cy="2400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ge5d8b29c8f_0_26"/>
          <p:cNvGrpSpPr/>
          <p:nvPr/>
        </p:nvGrpSpPr>
        <p:grpSpPr>
          <a:xfrm>
            <a:off x="10099750" y="2038074"/>
            <a:ext cx="13058525" cy="8598276"/>
            <a:chOff x="10099750" y="2038074"/>
            <a:chExt cx="13058525" cy="8598276"/>
          </a:xfrm>
        </p:grpSpPr>
        <p:sp>
          <p:nvSpPr>
            <p:cNvPr id="226" name="Google Shape;226;ge5d8b29c8f_0_26"/>
            <p:cNvSpPr txBox="1"/>
            <p:nvPr/>
          </p:nvSpPr>
          <p:spPr>
            <a:xfrm>
              <a:off x="20255175" y="9712950"/>
              <a:ext cx="2903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/>
                <a:t>👉  </a:t>
              </a:r>
              <a:r>
                <a:rPr lang="en-US" sz="4800" u="sng">
                  <a:solidFill>
                    <a:schemeClr val="hlink"/>
                  </a:solidFill>
                  <a:hlinkClick r:id="rId3"/>
                </a:rPr>
                <a:t>fetch</a:t>
              </a:r>
              <a:endParaRPr sz="4800"/>
            </a:p>
          </p:txBody>
        </p:sp>
        <p:pic>
          <p:nvPicPr>
            <p:cNvPr id="227" name="Google Shape;227;ge5d8b29c8f_0_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099750" y="2038074"/>
              <a:ext cx="13058525" cy="69771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5d8b29c8f_0_50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异步编程的实现</a:t>
            </a:r>
            <a:endParaRPr/>
          </a:p>
        </p:txBody>
      </p:sp>
      <p:sp>
        <p:nvSpPr>
          <p:cNvPr id="233" name="Google Shape;233;ge5d8b29c8f_0_50"/>
          <p:cNvSpPr txBox="1"/>
          <p:nvPr/>
        </p:nvSpPr>
        <p:spPr>
          <a:xfrm>
            <a:off x="1817900" y="2478675"/>
            <a:ext cx="210303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4800">
                <a:solidFill>
                  <a:srgbClr val="EE4D2D"/>
                </a:solidFill>
              </a:rPr>
              <a:t>像 promise 这样的异步操作被放入事件队列中，事件队列在主线程完成处理后运行，这样它们就不会阻止后续 JavaScript 代码的运行。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5d8b29c8f_0_50"/>
          <p:cNvSpPr txBox="1"/>
          <p:nvPr/>
        </p:nvSpPr>
        <p:spPr>
          <a:xfrm>
            <a:off x="1817900" y="5050975"/>
            <a:ext cx="195663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优</a:t>
            </a:r>
            <a:r>
              <a:rPr lang="en-US" sz="6000"/>
              <a:t>点：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</a:t>
            </a:r>
            <a:r>
              <a:rPr lang="en-US" sz="4800"/>
              <a:t>链式调用，程序流程清晰可见</a:t>
            </a:r>
            <a:r>
              <a:rPr lang="en-US" sz="4800"/>
              <a:t>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</a:t>
            </a:r>
            <a:r>
              <a:rPr lang="en-US" sz="4800"/>
              <a:t>严格按照它们放置在事件队列中的顺序调用</a:t>
            </a:r>
            <a:r>
              <a:rPr lang="en-US" sz="4800"/>
              <a:t>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</a:t>
            </a:r>
            <a:r>
              <a:rPr lang="en-US" sz="4800"/>
              <a:t>只需要在末尾处理所有错误</a:t>
            </a:r>
            <a:r>
              <a:rPr lang="en-US" sz="4800"/>
              <a:t>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… ...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5d8b29c8f_0_153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异步编程的实现</a:t>
            </a:r>
            <a:endParaRPr/>
          </a:p>
        </p:txBody>
      </p:sp>
      <p:grpSp>
        <p:nvGrpSpPr>
          <p:cNvPr id="240" name="Google Shape;240;ge5d8b29c8f_0_153"/>
          <p:cNvGrpSpPr/>
          <p:nvPr/>
        </p:nvGrpSpPr>
        <p:grpSpPr>
          <a:xfrm>
            <a:off x="1452250" y="3610775"/>
            <a:ext cx="8108700" cy="7957700"/>
            <a:chOff x="1452250" y="3610775"/>
            <a:chExt cx="8108700" cy="7957700"/>
          </a:xfrm>
        </p:grpSpPr>
        <p:sp>
          <p:nvSpPr>
            <p:cNvPr id="241" name="Google Shape;241;ge5d8b29c8f_0_153"/>
            <p:cNvSpPr txBox="1"/>
            <p:nvPr/>
          </p:nvSpPr>
          <p:spPr>
            <a:xfrm>
              <a:off x="1452250" y="7689475"/>
              <a:ext cx="8108700" cy="38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更加便捷地书写复杂的异步任务；</a:t>
              </a:r>
              <a:endParaRPr sz="6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保证函数的返回值为 promise</a:t>
              </a:r>
              <a:endParaRPr sz="60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2" name="Google Shape;242;ge5d8b29c8f_0_153"/>
            <p:cNvSpPr txBox="1"/>
            <p:nvPr/>
          </p:nvSpPr>
          <p:spPr>
            <a:xfrm>
              <a:off x="1607975" y="3610775"/>
              <a:ext cx="70857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7200">
                  <a:solidFill>
                    <a:srgbClr val="EE4D2D"/>
                  </a:solidFill>
                </a:rPr>
                <a:t>async/await</a:t>
              </a:r>
              <a:endParaRPr b="1" sz="7200">
                <a:solidFill>
                  <a:srgbClr val="EE4D2D"/>
                </a:solidFill>
              </a:endParaRPr>
            </a:p>
          </p:txBody>
        </p:sp>
        <p:sp>
          <p:nvSpPr>
            <p:cNvPr id="243" name="Google Shape;243;ge5d8b29c8f_0_153"/>
            <p:cNvSpPr/>
            <p:nvPr/>
          </p:nvSpPr>
          <p:spPr>
            <a:xfrm>
              <a:off x="4619075" y="5042650"/>
              <a:ext cx="484200" cy="2400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4" name="Google Shape;244;ge5d8b29c8f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9800" y="2228200"/>
            <a:ext cx="11788275" cy="79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448968076_0_39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</a:t>
            </a:r>
            <a:r>
              <a:rPr lang="en-US"/>
              <a:t>代码</a:t>
            </a:r>
            <a:r>
              <a:rPr lang="en-US"/>
              <a:t>的</a:t>
            </a:r>
            <a:r>
              <a:rPr lang="en-US"/>
              <a:t>本质</a:t>
            </a:r>
            <a:endParaRPr/>
          </a:p>
        </p:txBody>
      </p:sp>
      <p:pic>
        <p:nvPicPr>
          <p:cNvPr id="250" name="Google Shape;250;ge448968076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79999"/>
            <a:ext cx="12119974" cy="107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e448968076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4950" y="5254198"/>
            <a:ext cx="6083725" cy="26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/>
          <p:nvPr>
            <p:ph type="title"/>
          </p:nvPr>
        </p:nvSpPr>
        <p:spPr>
          <a:xfrm>
            <a:off x="2794930" y="164802"/>
            <a:ext cx="18086111" cy="14629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 sz="6000"/>
              <a:t>Content</a:t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1344966" y="3389534"/>
            <a:ext cx="21694068" cy="1435221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1891876" y="3519049"/>
            <a:ext cx="849659" cy="1209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3427975" y="3584125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</a:pPr>
            <a:r>
              <a:rPr b="1" lang="en-US" sz="5600">
                <a:solidFill>
                  <a:srgbClr val="FFFFFF"/>
                </a:solidFill>
              </a:rPr>
              <a:t>异步编程的概念与意义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1814982" y="4864851"/>
            <a:ext cx="849659" cy="1209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1814982" y="6128499"/>
            <a:ext cx="849659" cy="1209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1814982" y="7392149"/>
            <a:ext cx="849659" cy="1209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3450878" y="4946325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/>
              <a:t>异步编程的实现方法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3431324" y="6220600"/>
            <a:ext cx="111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/>
              <a:t>浏览器的 Event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3421375" y="7460925"/>
            <a:ext cx="111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/>
              <a:t>Node.js </a:t>
            </a:r>
            <a:r>
              <a:rPr lang="en-US" sz="5600"/>
              <a:t>的 Event Loop</a:t>
            </a:r>
            <a:endParaRPr sz="5600"/>
          </a:p>
        </p:txBody>
      </p:sp>
      <p:sp>
        <p:nvSpPr>
          <p:cNvPr id="64" name="Google Shape;64;p2"/>
          <p:cNvSpPr txBox="1"/>
          <p:nvPr/>
        </p:nvSpPr>
        <p:spPr>
          <a:xfrm>
            <a:off x="1908569" y="8669718"/>
            <a:ext cx="662483" cy="1209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451024" y="8764750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/>
              <a:t>TIPS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5d8b29c8f_0_174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 sz="6000"/>
              <a:t>Content</a:t>
            </a:r>
            <a:endParaRPr/>
          </a:p>
        </p:txBody>
      </p:sp>
      <p:sp>
        <p:nvSpPr>
          <p:cNvPr id="257" name="Google Shape;257;ge5d8b29c8f_0_174"/>
          <p:cNvSpPr/>
          <p:nvPr/>
        </p:nvSpPr>
        <p:spPr>
          <a:xfrm>
            <a:off x="1344891" y="6083284"/>
            <a:ext cx="21694200" cy="14352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e5d8b29c8f_0_174"/>
          <p:cNvSpPr txBox="1"/>
          <p:nvPr/>
        </p:nvSpPr>
        <p:spPr>
          <a:xfrm>
            <a:off x="1891876" y="351904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 b="1" i="0" sz="1400" u="none" cap="none" strike="noStrike">
              <a:solidFill>
                <a:srgbClr val="1A1A1A"/>
              </a:solidFill>
            </a:endParaRPr>
          </a:p>
        </p:txBody>
      </p:sp>
      <p:sp>
        <p:nvSpPr>
          <p:cNvPr id="259" name="Google Shape;259;ge5d8b29c8f_0_174"/>
          <p:cNvSpPr txBox="1"/>
          <p:nvPr/>
        </p:nvSpPr>
        <p:spPr>
          <a:xfrm>
            <a:off x="3427975" y="3584125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</a:pPr>
            <a:r>
              <a:rPr lang="en-US" sz="5600"/>
              <a:t>异步编程的概念与意义</a:t>
            </a:r>
            <a:endParaRPr i="0" sz="1400" u="none" cap="none" strike="noStrike"/>
          </a:p>
        </p:txBody>
      </p:sp>
      <p:sp>
        <p:nvSpPr>
          <p:cNvPr id="260" name="Google Shape;260;ge5d8b29c8f_0_174"/>
          <p:cNvSpPr txBox="1"/>
          <p:nvPr/>
        </p:nvSpPr>
        <p:spPr>
          <a:xfrm>
            <a:off x="1814982" y="4864851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 b="0" i="0" sz="14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e5d8b29c8f_0_174"/>
          <p:cNvSpPr txBox="1"/>
          <p:nvPr/>
        </p:nvSpPr>
        <p:spPr>
          <a:xfrm>
            <a:off x="1814982" y="622769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62" name="Google Shape;262;ge5d8b29c8f_0_174"/>
          <p:cNvSpPr txBox="1"/>
          <p:nvPr/>
        </p:nvSpPr>
        <p:spPr>
          <a:xfrm>
            <a:off x="1814982" y="739214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e5d8b29c8f_0_174"/>
          <p:cNvSpPr txBox="1"/>
          <p:nvPr/>
        </p:nvSpPr>
        <p:spPr>
          <a:xfrm>
            <a:off x="3451028" y="4864850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1A1A1A"/>
                </a:solidFill>
              </a:rPr>
              <a:t>异步编程的实现方案</a:t>
            </a:r>
            <a:endParaRPr i="0" sz="1400" u="none" cap="none" strike="noStrike">
              <a:solidFill>
                <a:srgbClr val="1A1A1A"/>
              </a:solidFill>
            </a:endParaRPr>
          </a:p>
        </p:txBody>
      </p:sp>
      <p:sp>
        <p:nvSpPr>
          <p:cNvPr id="264" name="Google Shape;264;ge5d8b29c8f_0_174"/>
          <p:cNvSpPr txBox="1"/>
          <p:nvPr/>
        </p:nvSpPr>
        <p:spPr>
          <a:xfrm>
            <a:off x="3431324" y="6220600"/>
            <a:ext cx="111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5600">
                <a:solidFill>
                  <a:schemeClr val="dk1"/>
                </a:solidFill>
              </a:rPr>
              <a:t>浏览器的 </a:t>
            </a:r>
            <a:r>
              <a:rPr b="1" lang="en-US" sz="5600">
                <a:solidFill>
                  <a:schemeClr val="dk1"/>
                </a:solidFill>
              </a:rPr>
              <a:t>Event Loop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65" name="Google Shape;265;ge5d8b29c8f_0_174"/>
          <p:cNvSpPr txBox="1"/>
          <p:nvPr/>
        </p:nvSpPr>
        <p:spPr>
          <a:xfrm>
            <a:off x="3421375" y="7460925"/>
            <a:ext cx="111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/>
              <a:t>Node.js 的 Event Loop</a:t>
            </a:r>
            <a:endParaRPr sz="5600"/>
          </a:p>
        </p:txBody>
      </p:sp>
      <p:sp>
        <p:nvSpPr>
          <p:cNvPr id="266" name="Google Shape;266;ge5d8b29c8f_0_174"/>
          <p:cNvSpPr txBox="1"/>
          <p:nvPr/>
        </p:nvSpPr>
        <p:spPr>
          <a:xfrm>
            <a:off x="1908569" y="8669718"/>
            <a:ext cx="66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e5d8b29c8f_0_174"/>
          <p:cNvSpPr txBox="1"/>
          <p:nvPr/>
        </p:nvSpPr>
        <p:spPr>
          <a:xfrm>
            <a:off x="3451024" y="8764750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/>
              <a:t>TIPS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448968076_0_16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Event Loop - 前置概念</a:t>
            </a:r>
            <a:endParaRPr/>
          </a:p>
        </p:txBody>
      </p:sp>
      <p:sp>
        <p:nvSpPr>
          <p:cNvPr id="273" name="Google Shape;273;ge448968076_0_16"/>
          <p:cNvSpPr txBox="1"/>
          <p:nvPr/>
        </p:nvSpPr>
        <p:spPr>
          <a:xfrm>
            <a:off x="9421650" y="2768050"/>
            <a:ext cx="554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7200">
                <a:solidFill>
                  <a:srgbClr val="EE4D2D"/>
                </a:solidFill>
              </a:rPr>
              <a:t>堆 - Heap</a:t>
            </a:r>
            <a:endParaRPr b="1" sz="7200">
              <a:solidFill>
                <a:srgbClr val="EE4D2D"/>
              </a:solidFill>
            </a:endParaRPr>
          </a:p>
        </p:txBody>
      </p:sp>
      <p:pic>
        <p:nvPicPr>
          <p:cNvPr id="274" name="Google Shape;274;ge448968076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070" y="5895225"/>
            <a:ext cx="10577850" cy="53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e448968076_0_16"/>
          <p:cNvSpPr txBox="1"/>
          <p:nvPr/>
        </p:nvSpPr>
        <p:spPr>
          <a:xfrm>
            <a:off x="15609800" y="12403350"/>
            <a:ext cx="744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4"/>
              </a:rPr>
              <a:t>Ref：大话数据结构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5d8b29c8f_0_241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Event Loop - 前置概念</a:t>
            </a:r>
            <a:endParaRPr/>
          </a:p>
        </p:txBody>
      </p:sp>
      <p:sp>
        <p:nvSpPr>
          <p:cNvPr id="281" name="Google Shape;281;ge5d8b29c8f_0_241"/>
          <p:cNvSpPr txBox="1"/>
          <p:nvPr/>
        </p:nvSpPr>
        <p:spPr>
          <a:xfrm>
            <a:off x="9421650" y="2768050"/>
            <a:ext cx="554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Arial"/>
              <a:buNone/>
            </a:pPr>
            <a:r>
              <a:rPr b="1" lang="en-US" sz="7200">
                <a:solidFill>
                  <a:schemeClr val="lt1"/>
                </a:solidFill>
              </a:rPr>
              <a:t>栈 - Stack</a:t>
            </a:r>
            <a:endParaRPr b="1" sz="7200">
              <a:solidFill>
                <a:srgbClr val="EE4D2D"/>
              </a:solidFill>
            </a:endParaRPr>
          </a:p>
        </p:txBody>
      </p:sp>
      <p:pic>
        <p:nvPicPr>
          <p:cNvPr id="282" name="Google Shape;282;ge5d8b29c8f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156" y="6334952"/>
            <a:ext cx="14897643" cy="50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e5d8b29c8f_0_241"/>
          <p:cNvSpPr txBox="1"/>
          <p:nvPr/>
        </p:nvSpPr>
        <p:spPr>
          <a:xfrm>
            <a:off x="15609800" y="12403350"/>
            <a:ext cx="744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4"/>
              </a:rPr>
              <a:t>Ref：大话数据结构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5d8b29c8f_0_247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Event Loop - 前置概念</a:t>
            </a:r>
            <a:endParaRPr/>
          </a:p>
        </p:txBody>
      </p:sp>
      <p:sp>
        <p:nvSpPr>
          <p:cNvPr id="289" name="Google Shape;289;ge5d8b29c8f_0_247"/>
          <p:cNvSpPr txBox="1"/>
          <p:nvPr/>
        </p:nvSpPr>
        <p:spPr>
          <a:xfrm>
            <a:off x="8795250" y="2768050"/>
            <a:ext cx="6793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Arial"/>
              <a:buNone/>
            </a:pPr>
            <a:r>
              <a:rPr b="1" lang="en-US" sz="7200">
                <a:solidFill>
                  <a:schemeClr val="lt1"/>
                </a:solidFill>
              </a:rPr>
              <a:t>队列 - Queue</a:t>
            </a:r>
            <a:endParaRPr b="1" sz="7200">
              <a:solidFill>
                <a:srgbClr val="EE4D2D"/>
              </a:solidFill>
            </a:endParaRPr>
          </a:p>
        </p:txBody>
      </p:sp>
      <p:pic>
        <p:nvPicPr>
          <p:cNvPr id="290" name="Google Shape;290;ge5d8b29c8f_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833" y="6114725"/>
            <a:ext cx="16858325" cy="37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e5d8b29c8f_0_247"/>
          <p:cNvSpPr txBox="1"/>
          <p:nvPr/>
        </p:nvSpPr>
        <p:spPr>
          <a:xfrm>
            <a:off x="15609800" y="12403350"/>
            <a:ext cx="744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4"/>
              </a:rPr>
              <a:t>Ref：大话数据结构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5d8b29c8f_0_193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浏览器的 </a:t>
            </a:r>
            <a:r>
              <a:rPr lang="en-US"/>
              <a:t>Event Loop</a:t>
            </a:r>
            <a:endParaRPr/>
          </a:p>
        </p:txBody>
      </p:sp>
      <p:pic>
        <p:nvPicPr>
          <p:cNvPr id="297" name="Google Shape;297;ge5d8b29c8f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0002"/>
            <a:ext cx="12477750" cy="113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e5d8b29c8f_0_193"/>
          <p:cNvSpPr txBox="1"/>
          <p:nvPr/>
        </p:nvSpPr>
        <p:spPr>
          <a:xfrm>
            <a:off x="12929225" y="3717900"/>
            <a:ext cx="96261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</a:rPr>
              <a:t>负责</a:t>
            </a:r>
            <a:r>
              <a:rPr b="1" lang="en-US" sz="6000">
                <a:solidFill>
                  <a:schemeClr val="lt1"/>
                </a:solidFill>
              </a:rPr>
              <a:t>：</a:t>
            </a:r>
            <a:endParaRPr b="1" sz="6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</a:t>
            </a:r>
            <a:r>
              <a:rPr lang="en-US" sz="4800"/>
              <a:t>执行代码</a:t>
            </a:r>
            <a:r>
              <a:rPr lang="en-US" sz="4800"/>
              <a:t>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</a:t>
            </a:r>
            <a:r>
              <a:rPr lang="en-US" sz="4800"/>
              <a:t>收集和处理事件</a:t>
            </a:r>
            <a:r>
              <a:rPr lang="en-US" sz="4800"/>
              <a:t>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</a:t>
            </a:r>
            <a:r>
              <a:rPr lang="en-US" sz="4800"/>
              <a:t>执行队列中的子任务</a:t>
            </a:r>
            <a:r>
              <a:rPr lang="en-US" sz="4800"/>
              <a:t>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… ...</a:t>
            </a:r>
            <a:endParaRPr sz="4800"/>
          </a:p>
        </p:txBody>
      </p:sp>
      <p:sp>
        <p:nvSpPr>
          <p:cNvPr id="299" name="Google Shape;299;ge5d8b29c8f_0_193"/>
          <p:cNvSpPr txBox="1"/>
          <p:nvPr/>
        </p:nvSpPr>
        <p:spPr>
          <a:xfrm>
            <a:off x="15609800" y="12403350"/>
            <a:ext cx="744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4"/>
              </a:rPr>
              <a:t>Ref：MDN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5d8b29c8f_0_197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浏览器的 </a:t>
            </a:r>
            <a:r>
              <a:rPr lang="en-US"/>
              <a:t>Event Loop</a:t>
            </a:r>
            <a:endParaRPr/>
          </a:p>
        </p:txBody>
      </p:sp>
      <p:pic>
        <p:nvPicPr>
          <p:cNvPr id="305" name="Google Shape;305;ge5d8b29c8f_0_197"/>
          <p:cNvPicPr preferRelativeResize="0"/>
          <p:nvPr/>
        </p:nvPicPr>
        <p:blipFill rotWithShape="1">
          <a:blip r:embed="rId3">
            <a:alphaModFix/>
          </a:blip>
          <a:srcRect b="0" l="2913" r="74643" t="0"/>
          <a:stretch/>
        </p:blipFill>
        <p:spPr>
          <a:xfrm>
            <a:off x="10002975" y="2860650"/>
            <a:ext cx="4378051" cy="67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e5d8b29c8f_0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50" y="2051049"/>
            <a:ext cx="7910925" cy="98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e5d8b29c8f_0_197"/>
          <p:cNvPicPr preferRelativeResize="0"/>
          <p:nvPr/>
        </p:nvPicPr>
        <p:blipFill rotWithShape="1">
          <a:blip r:embed="rId3">
            <a:alphaModFix/>
          </a:blip>
          <a:srcRect b="0" l="22371" r="55185" t="0"/>
          <a:stretch/>
        </p:blipFill>
        <p:spPr>
          <a:xfrm>
            <a:off x="10377075" y="3054625"/>
            <a:ext cx="4378051" cy="67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e5d8b29c8f_0_197"/>
          <p:cNvPicPr preferRelativeResize="0"/>
          <p:nvPr/>
        </p:nvPicPr>
        <p:blipFill rotWithShape="1">
          <a:blip r:embed="rId3">
            <a:alphaModFix/>
          </a:blip>
          <a:srcRect b="0" l="40269" r="35440" t="0"/>
          <a:stretch/>
        </p:blipFill>
        <p:spPr>
          <a:xfrm>
            <a:off x="10196975" y="3054625"/>
            <a:ext cx="4738248" cy="67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e5d8b29c8f_0_197"/>
          <p:cNvPicPr preferRelativeResize="0"/>
          <p:nvPr/>
        </p:nvPicPr>
        <p:blipFill rotWithShape="1">
          <a:blip r:embed="rId3">
            <a:alphaModFix/>
          </a:blip>
          <a:srcRect b="0" l="59446" r="16832" t="0"/>
          <a:stretch/>
        </p:blipFill>
        <p:spPr>
          <a:xfrm>
            <a:off x="10723450" y="3054625"/>
            <a:ext cx="4627374" cy="67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e5d8b29c8f_0_197"/>
          <p:cNvPicPr preferRelativeResize="0"/>
          <p:nvPr/>
        </p:nvPicPr>
        <p:blipFill rotWithShape="1">
          <a:blip r:embed="rId3">
            <a:alphaModFix/>
          </a:blip>
          <a:srcRect b="0" l="79403" r="0" t="0"/>
          <a:stretch/>
        </p:blipFill>
        <p:spPr>
          <a:xfrm>
            <a:off x="11028225" y="3054625"/>
            <a:ext cx="4017823" cy="67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e5d8b29c8f_0_201"/>
          <p:cNvPicPr preferRelativeResize="0"/>
          <p:nvPr/>
        </p:nvPicPr>
        <p:blipFill rotWithShape="1">
          <a:blip r:embed="rId3">
            <a:alphaModFix/>
          </a:blip>
          <a:srcRect b="19211" l="7123" r="12015" t="0"/>
          <a:stretch/>
        </p:blipFill>
        <p:spPr>
          <a:xfrm>
            <a:off x="1548600" y="3616338"/>
            <a:ext cx="12915052" cy="64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e5d8b29c8f_0_201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浏览器的 </a:t>
            </a:r>
            <a:r>
              <a:rPr lang="en-US"/>
              <a:t>Event Loop</a:t>
            </a:r>
            <a:endParaRPr/>
          </a:p>
        </p:txBody>
      </p:sp>
      <p:sp>
        <p:nvSpPr>
          <p:cNvPr id="317" name="Google Shape;317;ge5d8b29c8f_0_201"/>
          <p:cNvSpPr txBox="1"/>
          <p:nvPr/>
        </p:nvSpPr>
        <p:spPr>
          <a:xfrm>
            <a:off x="12802800" y="3717900"/>
            <a:ext cx="96261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</a:rPr>
              <a:t>队列</a:t>
            </a:r>
            <a:r>
              <a:rPr b="1" lang="en-US" sz="6000">
                <a:solidFill>
                  <a:schemeClr val="lt1"/>
                </a:solidFill>
              </a:rPr>
              <a:t>：</a:t>
            </a:r>
            <a:endParaRPr b="1" sz="6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执行代码；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收集和处理事件；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执行队列中的自任务；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			… ...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5d8b29c8f_0_205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浏览器的 </a:t>
            </a:r>
            <a:r>
              <a:rPr lang="en-US"/>
              <a:t>Event Loop</a:t>
            </a:r>
            <a:endParaRPr/>
          </a:p>
        </p:txBody>
      </p:sp>
      <p:pic>
        <p:nvPicPr>
          <p:cNvPr id="323" name="Google Shape;323;ge5d8b29c8f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00" y="3177400"/>
            <a:ext cx="13068025" cy="79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e5d8b29c8f_0_205"/>
          <p:cNvSpPr txBox="1"/>
          <p:nvPr/>
        </p:nvSpPr>
        <p:spPr>
          <a:xfrm>
            <a:off x="14942675" y="3338675"/>
            <a:ext cx="81816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同步任务 ==》主线程 ==》执行栈；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异步任务 ==》事件触发线程 ==》任务队列；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	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5d8b29c8f_0_221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浏览器的 </a:t>
            </a:r>
            <a:r>
              <a:rPr lang="en-US"/>
              <a:t>Event Loop</a:t>
            </a:r>
            <a:endParaRPr/>
          </a:p>
        </p:txBody>
      </p:sp>
      <p:sp>
        <p:nvSpPr>
          <p:cNvPr id="330" name="Google Shape;330;ge5d8b29c8f_0_221"/>
          <p:cNvSpPr txBox="1"/>
          <p:nvPr/>
        </p:nvSpPr>
        <p:spPr>
          <a:xfrm>
            <a:off x="3080975" y="2712800"/>
            <a:ext cx="175140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rgbClr val="EE4D2D"/>
                </a:solidFill>
              </a:rPr>
              <a:t>宏任务 - MacroTask</a:t>
            </a:r>
            <a:r>
              <a:rPr b="1" i="0" lang="en-US" sz="5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6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Macrotask ==》渲染 ==》 Macrotask ==》... ...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331" name="Google Shape;331;ge5d8b29c8f_0_221"/>
          <p:cNvSpPr txBox="1"/>
          <p:nvPr/>
        </p:nvSpPr>
        <p:spPr>
          <a:xfrm>
            <a:off x="442450" y="7801000"/>
            <a:ext cx="236397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chemeClr val="lt1"/>
                </a:solidFill>
              </a:rPr>
              <a:t>微任务 - MicroTask</a:t>
            </a:r>
            <a:r>
              <a:rPr b="1" i="0" lang="en-US" sz="5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6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当前 Macrotask ==》 </a:t>
            </a:r>
            <a:r>
              <a:rPr lang="en-US" sz="4800">
                <a:solidFill>
                  <a:schemeClr val="dk2"/>
                </a:solidFill>
              </a:rPr>
              <a:t>Microtask ==》</a:t>
            </a:r>
            <a:r>
              <a:rPr lang="en-US" sz="4800">
                <a:solidFill>
                  <a:schemeClr val="dk2"/>
                </a:solidFill>
              </a:rPr>
              <a:t>下个 Macrotask、渲染</a:t>
            </a:r>
            <a:r>
              <a:rPr lang="en-US" sz="4800">
                <a:solidFill>
                  <a:schemeClr val="dk2"/>
                </a:solidFill>
              </a:rPr>
              <a:t> ==》 </a:t>
            </a:r>
            <a:r>
              <a:rPr lang="en-US" sz="4800">
                <a:solidFill>
                  <a:schemeClr val="dk2"/>
                </a:solidFill>
              </a:rPr>
              <a:t>Microtask</a:t>
            </a:r>
            <a:r>
              <a:rPr lang="en-US" sz="4800">
                <a:solidFill>
                  <a:schemeClr val="dk2"/>
                </a:solidFill>
              </a:rPr>
              <a:t> ==》... ...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55c3118d0_0_14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浏览器的 </a:t>
            </a:r>
            <a:r>
              <a:rPr lang="en-US"/>
              <a:t>Event Loop</a:t>
            </a:r>
            <a:endParaRPr/>
          </a:p>
        </p:txBody>
      </p:sp>
      <p:sp>
        <p:nvSpPr>
          <p:cNvPr id="337" name="Google Shape;337;ge55c3118d0_0_14"/>
          <p:cNvSpPr txBox="1"/>
          <p:nvPr/>
        </p:nvSpPr>
        <p:spPr>
          <a:xfrm>
            <a:off x="594825" y="1985925"/>
            <a:ext cx="10568100" cy="6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rgbClr val="EE4D2D"/>
                </a:solidFill>
              </a:rPr>
              <a:t>宏任务 - MacroTask</a:t>
            </a:r>
            <a:r>
              <a:rPr b="1" i="0" lang="en-US" sz="5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6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1）script （全部代码）；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2）setTimeout；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3）setInterval；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4）I/O；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5）UI Rendering；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338" name="Google Shape;338;ge55c3118d0_0_14"/>
          <p:cNvSpPr txBox="1"/>
          <p:nvPr/>
        </p:nvSpPr>
        <p:spPr>
          <a:xfrm>
            <a:off x="12919425" y="1985925"/>
            <a:ext cx="105681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rgbClr val="EE4D2D"/>
                </a:solidFill>
              </a:rPr>
              <a:t>微任务 - MicroTask</a:t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1）Promise.then()；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2）MutationObserver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4dc5021c7_0_0"/>
          <p:cNvSpPr txBox="1"/>
          <p:nvPr/>
        </p:nvSpPr>
        <p:spPr>
          <a:xfrm>
            <a:off x="12299025" y="3075350"/>
            <a:ext cx="10274400" cy="30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8400">
                <a:solidFill>
                  <a:srgbClr val="EE4D2D"/>
                </a:solidFill>
              </a:rPr>
              <a:t>同步？？？</a:t>
            </a:r>
            <a:endParaRPr b="1" sz="8400">
              <a:solidFill>
                <a:srgbClr val="EE4D2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8400">
                <a:solidFill>
                  <a:srgbClr val="EE4D2D"/>
                </a:solidFill>
              </a:rPr>
              <a:t>Synchronization</a:t>
            </a:r>
            <a:r>
              <a:rPr b="1" i="0" lang="en-US" sz="8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e4dc5021c7_0_0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异步编程的概念</a:t>
            </a:r>
            <a:endParaRPr/>
          </a:p>
        </p:txBody>
      </p:sp>
      <p:sp>
        <p:nvSpPr>
          <p:cNvPr id="72" name="Google Shape;72;ge4dc5021c7_0_0"/>
          <p:cNvSpPr txBox="1"/>
          <p:nvPr/>
        </p:nvSpPr>
        <p:spPr>
          <a:xfrm>
            <a:off x="12975825" y="7812350"/>
            <a:ext cx="8920800" cy="30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8400">
                <a:solidFill>
                  <a:srgbClr val="EE4D2D"/>
                </a:solidFill>
              </a:rPr>
              <a:t>异步</a:t>
            </a:r>
            <a:r>
              <a:rPr b="1" lang="en-US" sz="8400">
                <a:solidFill>
                  <a:srgbClr val="EE4D2D"/>
                </a:solidFill>
              </a:rPr>
              <a:t>？？？</a:t>
            </a:r>
            <a:endParaRPr b="1" sz="8400">
              <a:solidFill>
                <a:srgbClr val="EE4D2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8400">
                <a:solidFill>
                  <a:srgbClr val="EE4D2D"/>
                </a:solidFill>
              </a:rPr>
              <a:t>Asynchronous</a:t>
            </a:r>
            <a:r>
              <a:rPr b="1" i="0" lang="en-US" sz="8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ge4dc5021c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2877560"/>
            <a:ext cx="7960900" cy="79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55c3118d0_0_32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浏览器的 </a:t>
            </a:r>
            <a:r>
              <a:rPr lang="en-US"/>
              <a:t>Event Loop</a:t>
            </a:r>
            <a:endParaRPr/>
          </a:p>
        </p:txBody>
      </p:sp>
      <p:sp>
        <p:nvSpPr>
          <p:cNvPr id="344" name="Google Shape;344;ge55c3118d0_0_32"/>
          <p:cNvSpPr txBox="1"/>
          <p:nvPr/>
        </p:nvSpPr>
        <p:spPr>
          <a:xfrm>
            <a:off x="14451975" y="2754450"/>
            <a:ext cx="8469600" cy="7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rgbClr val="EE4D2D"/>
                </a:solidFill>
              </a:rPr>
              <a:t>执行流程</a:t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1）</a:t>
            </a:r>
            <a:r>
              <a:rPr lang="en-US" sz="4800">
                <a:solidFill>
                  <a:schemeClr val="dk2"/>
                </a:solidFill>
              </a:rPr>
              <a:t>script 脚本；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2）判断；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3）同步；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4）异步；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5）循环；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… … 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345" name="Google Shape;345;ge55c3118d0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925" y="1866997"/>
            <a:ext cx="9010925" cy="102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e68e5b3e15_0_158"/>
          <p:cNvPicPr preferRelativeResize="0"/>
          <p:nvPr/>
        </p:nvPicPr>
        <p:blipFill rotWithShape="1">
          <a:blip r:embed="rId3">
            <a:alphaModFix/>
          </a:blip>
          <a:srcRect b="3224" l="0" r="0" t="5417"/>
          <a:stretch/>
        </p:blipFill>
        <p:spPr>
          <a:xfrm>
            <a:off x="727600" y="1627600"/>
            <a:ext cx="6881825" cy="118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e68e5b3e15_0_158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浏览器的 </a:t>
            </a:r>
            <a:r>
              <a:rPr lang="en-US"/>
              <a:t>Event Loop</a:t>
            </a:r>
            <a:endParaRPr/>
          </a:p>
        </p:txBody>
      </p:sp>
      <p:sp>
        <p:nvSpPr>
          <p:cNvPr id="352" name="Google Shape;352;ge68e5b3e15_0_158"/>
          <p:cNvSpPr txBox="1"/>
          <p:nvPr/>
        </p:nvSpPr>
        <p:spPr>
          <a:xfrm>
            <a:off x="8565400" y="2754450"/>
            <a:ext cx="14438400" cy="82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rgbClr val="EE4D2D"/>
                </a:solidFill>
              </a:rPr>
              <a:t>事件循环——JS主线程不断的循环往复的从任务队列中读取任务，执行任务</a:t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1）执行一个宏任务；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2）添加微任务到任务队列中；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3）执行微任务；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4）渲染；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5）开始下一个宏任务；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… … 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55c3118d0_0_43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浏览器的 </a:t>
            </a:r>
            <a:r>
              <a:rPr lang="en-US"/>
              <a:t>Event Loop</a:t>
            </a:r>
            <a:endParaRPr/>
          </a:p>
        </p:txBody>
      </p:sp>
      <p:pic>
        <p:nvPicPr>
          <p:cNvPr id="358" name="Google Shape;358;ge55c3118d0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00" y="1807025"/>
            <a:ext cx="7239000" cy="114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e55c3118d0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4700" y="3209211"/>
            <a:ext cx="6921099" cy="72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68e5b3e15_0_0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 sz="6000"/>
              <a:t>Content</a:t>
            </a:r>
            <a:endParaRPr/>
          </a:p>
        </p:txBody>
      </p:sp>
      <p:sp>
        <p:nvSpPr>
          <p:cNvPr id="365" name="Google Shape;365;ge68e5b3e15_0_0"/>
          <p:cNvSpPr/>
          <p:nvPr/>
        </p:nvSpPr>
        <p:spPr>
          <a:xfrm>
            <a:off x="1246391" y="7228659"/>
            <a:ext cx="21694200" cy="14352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e68e5b3e15_0_0"/>
          <p:cNvSpPr txBox="1"/>
          <p:nvPr/>
        </p:nvSpPr>
        <p:spPr>
          <a:xfrm>
            <a:off x="1891876" y="351904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 b="1" i="0" sz="1400" u="none" cap="none" strike="noStrike">
              <a:solidFill>
                <a:srgbClr val="1A1A1A"/>
              </a:solidFill>
            </a:endParaRPr>
          </a:p>
        </p:txBody>
      </p:sp>
      <p:sp>
        <p:nvSpPr>
          <p:cNvPr id="367" name="Google Shape;367;ge68e5b3e15_0_0"/>
          <p:cNvSpPr txBox="1"/>
          <p:nvPr/>
        </p:nvSpPr>
        <p:spPr>
          <a:xfrm>
            <a:off x="3427975" y="3584125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</a:pPr>
            <a:r>
              <a:rPr lang="en-US" sz="5600"/>
              <a:t>异步编程的概念与意义</a:t>
            </a:r>
            <a:endParaRPr i="0" sz="1400" u="none" cap="none" strike="noStrike"/>
          </a:p>
        </p:txBody>
      </p:sp>
      <p:sp>
        <p:nvSpPr>
          <p:cNvPr id="368" name="Google Shape;368;ge68e5b3e15_0_0"/>
          <p:cNvSpPr txBox="1"/>
          <p:nvPr/>
        </p:nvSpPr>
        <p:spPr>
          <a:xfrm>
            <a:off x="1814982" y="4864851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 b="0" i="0" sz="14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e68e5b3e15_0_0"/>
          <p:cNvSpPr txBox="1"/>
          <p:nvPr/>
        </p:nvSpPr>
        <p:spPr>
          <a:xfrm>
            <a:off x="1814982" y="622769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2"/>
                </a:solidFill>
              </a:rPr>
              <a:t>3 </a:t>
            </a:r>
            <a:endParaRPr b="1" i="0" sz="1400" u="none" cap="none" strike="noStrike">
              <a:solidFill>
                <a:schemeClr val="dk2"/>
              </a:solidFill>
            </a:endParaRPr>
          </a:p>
        </p:txBody>
      </p:sp>
      <p:sp>
        <p:nvSpPr>
          <p:cNvPr id="370" name="Google Shape;370;ge68e5b3e15_0_0"/>
          <p:cNvSpPr txBox="1"/>
          <p:nvPr/>
        </p:nvSpPr>
        <p:spPr>
          <a:xfrm>
            <a:off x="1814982" y="746834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e68e5b3e15_0_0"/>
          <p:cNvSpPr txBox="1"/>
          <p:nvPr/>
        </p:nvSpPr>
        <p:spPr>
          <a:xfrm>
            <a:off x="3451028" y="4864850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1A1A1A"/>
                </a:solidFill>
              </a:rPr>
              <a:t>异步编程的实现方案</a:t>
            </a:r>
            <a:endParaRPr i="0" sz="1400" u="none" cap="none" strike="noStrike">
              <a:solidFill>
                <a:srgbClr val="1A1A1A"/>
              </a:solidFill>
            </a:endParaRPr>
          </a:p>
        </p:txBody>
      </p:sp>
      <p:sp>
        <p:nvSpPr>
          <p:cNvPr id="372" name="Google Shape;372;ge68e5b3e15_0_0"/>
          <p:cNvSpPr txBox="1"/>
          <p:nvPr/>
        </p:nvSpPr>
        <p:spPr>
          <a:xfrm>
            <a:off x="3431324" y="6220600"/>
            <a:ext cx="111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>
                <a:solidFill>
                  <a:schemeClr val="dk2"/>
                </a:solidFill>
              </a:rPr>
              <a:t>浏览器的 Event Loop</a:t>
            </a:r>
            <a:endParaRPr i="0" sz="1400" u="none" cap="none" strike="noStrike">
              <a:solidFill>
                <a:schemeClr val="dk2"/>
              </a:solidFill>
            </a:endParaRPr>
          </a:p>
        </p:txBody>
      </p:sp>
      <p:sp>
        <p:nvSpPr>
          <p:cNvPr id="373" name="Google Shape;373;ge68e5b3e15_0_0"/>
          <p:cNvSpPr txBox="1"/>
          <p:nvPr/>
        </p:nvSpPr>
        <p:spPr>
          <a:xfrm>
            <a:off x="3421375" y="7460925"/>
            <a:ext cx="111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5600">
                <a:solidFill>
                  <a:schemeClr val="dk1"/>
                </a:solidFill>
              </a:rPr>
              <a:t>Node.js 的 Event Loop</a:t>
            </a:r>
            <a:endParaRPr b="1" sz="5600">
              <a:solidFill>
                <a:schemeClr val="dk1"/>
              </a:solidFill>
            </a:endParaRPr>
          </a:p>
        </p:txBody>
      </p:sp>
      <p:sp>
        <p:nvSpPr>
          <p:cNvPr id="374" name="Google Shape;374;ge68e5b3e15_0_0"/>
          <p:cNvSpPr txBox="1"/>
          <p:nvPr/>
        </p:nvSpPr>
        <p:spPr>
          <a:xfrm>
            <a:off x="1908569" y="8669718"/>
            <a:ext cx="66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e68e5b3e15_0_0"/>
          <p:cNvSpPr txBox="1"/>
          <p:nvPr/>
        </p:nvSpPr>
        <p:spPr>
          <a:xfrm>
            <a:off x="3451024" y="8764750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/>
              <a:t>TIPS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55c3118d0_0_55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pic>
        <p:nvPicPr>
          <p:cNvPr id="381" name="Google Shape;381;ge55c3118d0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25" y="3396621"/>
            <a:ext cx="14425300" cy="59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e55c3118d0_0_55"/>
          <p:cNvSpPr txBox="1"/>
          <p:nvPr/>
        </p:nvSpPr>
        <p:spPr>
          <a:xfrm>
            <a:off x="15863075" y="2754450"/>
            <a:ext cx="7140600" cy="55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rgbClr val="EE4D2D"/>
                </a:solidFill>
              </a:rPr>
              <a:t>Node.js 运行机制：</a:t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1）</a:t>
            </a:r>
            <a:r>
              <a:rPr lang="en-US" sz="4800">
                <a:solidFill>
                  <a:schemeClr val="dk2"/>
                </a:solidFill>
              </a:rPr>
              <a:t>解析脚本</a:t>
            </a:r>
            <a:r>
              <a:rPr lang="en-US" sz="4800">
                <a:solidFill>
                  <a:schemeClr val="dk2"/>
                </a:solidFill>
              </a:rPr>
              <a:t>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2</a:t>
            </a:r>
            <a:r>
              <a:rPr lang="en-US" sz="4800">
                <a:solidFill>
                  <a:schemeClr val="dk2"/>
                </a:solidFill>
              </a:rPr>
              <a:t>）调用</a:t>
            </a:r>
            <a:r>
              <a:rPr lang="en-US" sz="4800">
                <a:solidFill>
                  <a:schemeClr val="dk2"/>
                </a:solidFill>
              </a:rPr>
              <a:t>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3）</a:t>
            </a:r>
            <a:r>
              <a:rPr lang="en-US" sz="4800">
                <a:solidFill>
                  <a:schemeClr val="dk2"/>
                </a:solidFill>
              </a:rPr>
              <a:t>libuv 执行</a:t>
            </a:r>
            <a:r>
              <a:rPr lang="en-US" sz="4800">
                <a:solidFill>
                  <a:schemeClr val="dk2"/>
                </a:solidFill>
              </a:rPr>
              <a:t>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4）</a:t>
            </a:r>
            <a:r>
              <a:rPr lang="en-US" sz="4800">
                <a:solidFill>
                  <a:schemeClr val="dk2"/>
                </a:solidFill>
              </a:rPr>
              <a:t>返回结果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55c3118d0_0_93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sp>
        <p:nvSpPr>
          <p:cNvPr id="388" name="Google Shape;388;ge55c3118d0_0_93"/>
          <p:cNvSpPr txBox="1"/>
          <p:nvPr/>
        </p:nvSpPr>
        <p:spPr>
          <a:xfrm>
            <a:off x="594825" y="1985925"/>
            <a:ext cx="10568100" cy="7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rgbClr val="EE4D2D"/>
                </a:solidFill>
              </a:rPr>
              <a:t>宏任务 - MacroTask</a:t>
            </a:r>
            <a:r>
              <a:rPr b="1" i="0" lang="en-US" sz="5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6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1）script （全部代码）；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2）setTimeout；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3）setInterval；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4）setImmediate（Node 独有）；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5）I/O；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6）UI Rendering；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389" name="Google Shape;389;ge55c3118d0_0_93"/>
          <p:cNvSpPr txBox="1"/>
          <p:nvPr/>
        </p:nvSpPr>
        <p:spPr>
          <a:xfrm>
            <a:off x="12919425" y="1985925"/>
            <a:ext cx="10568100" cy="46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rgbClr val="EE4D2D"/>
                </a:solidFill>
              </a:rPr>
              <a:t>微任务 - MicroTask</a:t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1）Process.nextTick（Node 独有）；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2）Promise.then()；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3）MutationObserver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390" name="Google Shape;390;ge55c3118d0_0_93"/>
          <p:cNvSpPr/>
          <p:nvPr/>
        </p:nvSpPr>
        <p:spPr>
          <a:xfrm>
            <a:off x="594825" y="6491550"/>
            <a:ext cx="9299700" cy="10995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e55c3118d0_0_93"/>
          <p:cNvSpPr/>
          <p:nvPr/>
        </p:nvSpPr>
        <p:spPr>
          <a:xfrm>
            <a:off x="12919425" y="3871650"/>
            <a:ext cx="9696300" cy="10995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e55c3118d0_0_93"/>
          <p:cNvSpPr/>
          <p:nvPr/>
        </p:nvSpPr>
        <p:spPr>
          <a:xfrm>
            <a:off x="594825" y="4864000"/>
            <a:ext cx="9299700" cy="16275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68e5b3e15_0_46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pic>
        <p:nvPicPr>
          <p:cNvPr id="398" name="Google Shape;398;ge68e5b3e15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80000"/>
            <a:ext cx="21398487" cy="412466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e68e5b3e15_0_46"/>
          <p:cNvSpPr txBox="1"/>
          <p:nvPr/>
        </p:nvSpPr>
        <p:spPr>
          <a:xfrm>
            <a:off x="641175" y="6100275"/>
            <a:ext cx="21967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当 Node.js 启动后，它会初始化事件循环，处理已提供的输入脚本，它可能会调用一些异步的 API、调度定时器，或者调用 process.nextTick()，然后开始处理事件循环。</a:t>
            </a:r>
            <a:endParaRPr sz="4800"/>
          </a:p>
        </p:txBody>
      </p:sp>
      <p:sp>
        <p:nvSpPr>
          <p:cNvPr id="400" name="Google Shape;400;ge68e5b3e15_0_46"/>
          <p:cNvSpPr txBox="1"/>
          <p:nvPr/>
        </p:nvSpPr>
        <p:spPr>
          <a:xfrm>
            <a:off x="16559825" y="4981275"/>
            <a:ext cx="744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4"/>
              </a:rPr>
              <a:t>Node.js Event Loop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55c3118d0_0_61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pic>
        <p:nvPicPr>
          <p:cNvPr id="406" name="Google Shape;406;ge55c3118d0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475" y="2057402"/>
            <a:ext cx="1426845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e55c3118d0_0_61"/>
          <p:cNvSpPr txBox="1"/>
          <p:nvPr/>
        </p:nvSpPr>
        <p:spPr>
          <a:xfrm>
            <a:off x="15863075" y="2392025"/>
            <a:ext cx="7140600" cy="7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rgbClr val="EE4D2D"/>
                </a:solidFill>
              </a:rPr>
              <a:t>事件循环阶段</a:t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b="1" sz="5600">
              <a:solidFill>
                <a:srgbClr val="EE4D2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1）</a:t>
            </a:r>
            <a:r>
              <a:rPr lang="en-US" sz="4800">
                <a:solidFill>
                  <a:schemeClr val="dk2"/>
                </a:solidFill>
              </a:rPr>
              <a:t>定时器阶段</a:t>
            </a:r>
            <a:r>
              <a:rPr lang="en-US" sz="4800">
                <a:solidFill>
                  <a:schemeClr val="dk2"/>
                </a:solidFill>
              </a:rPr>
              <a:t>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2）待定回调阶段；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3）</a:t>
            </a:r>
            <a:r>
              <a:rPr lang="en-US" sz="4800">
                <a:solidFill>
                  <a:schemeClr val="dk2"/>
                </a:solidFill>
              </a:rPr>
              <a:t>idle, prepare 阶段</a:t>
            </a:r>
            <a:r>
              <a:rPr lang="en-US" sz="4800">
                <a:solidFill>
                  <a:schemeClr val="dk2"/>
                </a:solidFill>
              </a:rPr>
              <a:t>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4）</a:t>
            </a:r>
            <a:r>
              <a:rPr lang="en-US" sz="4800">
                <a:solidFill>
                  <a:schemeClr val="dk2"/>
                </a:solidFill>
              </a:rPr>
              <a:t>轮询阶段；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5）检测阶段；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6）关闭回调函数阶段。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408" name="Google Shape;408;ge55c3118d0_0_61"/>
          <p:cNvSpPr txBox="1"/>
          <p:nvPr/>
        </p:nvSpPr>
        <p:spPr>
          <a:xfrm>
            <a:off x="4957650" y="11097200"/>
            <a:ext cx="14468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7200">
                <a:solidFill>
                  <a:srgbClr val="EE4D2D"/>
                </a:solidFill>
              </a:rPr>
              <a:t>每个阶段都有一个队列来执行回调</a:t>
            </a:r>
            <a:endParaRPr b="1" sz="7200">
              <a:solidFill>
                <a:srgbClr val="EE4D2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55c3118d0_0_65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sp>
        <p:nvSpPr>
          <p:cNvPr id="414" name="Google Shape;414;ge55c3118d0_0_65"/>
          <p:cNvSpPr txBox="1"/>
          <p:nvPr/>
        </p:nvSpPr>
        <p:spPr>
          <a:xfrm>
            <a:off x="1087025" y="2490200"/>
            <a:ext cx="554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7200">
                <a:solidFill>
                  <a:srgbClr val="EE4D2D"/>
                </a:solidFill>
              </a:rPr>
              <a:t>定时器</a:t>
            </a:r>
            <a:endParaRPr b="1" sz="7200">
              <a:solidFill>
                <a:srgbClr val="EE4D2D"/>
              </a:solidFill>
            </a:endParaRPr>
          </a:p>
        </p:txBody>
      </p:sp>
      <p:pic>
        <p:nvPicPr>
          <p:cNvPr id="415" name="Google Shape;415;ge55c3118d0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25" y="4707300"/>
            <a:ext cx="16568200" cy="3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e55c3118d0_0_65"/>
          <p:cNvSpPr txBox="1"/>
          <p:nvPr/>
        </p:nvSpPr>
        <p:spPr>
          <a:xfrm>
            <a:off x="1087025" y="9223550"/>
            <a:ext cx="1846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执行 setTimeout 和 setInterval 回调，并且是由 poll 阶段控制的</a:t>
            </a:r>
            <a:endParaRPr sz="4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55c3118d0_0_121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pic>
        <p:nvPicPr>
          <p:cNvPr id="422" name="Google Shape;422;ge55c3118d0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1754752"/>
            <a:ext cx="12611100" cy="110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4dc5021c7_0_8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异步编程的概念</a:t>
            </a:r>
            <a:endParaRPr/>
          </a:p>
        </p:txBody>
      </p:sp>
      <p:sp>
        <p:nvSpPr>
          <p:cNvPr id="79" name="Google Shape;79;ge4dc5021c7_0_8"/>
          <p:cNvSpPr txBox="1"/>
          <p:nvPr/>
        </p:nvSpPr>
        <p:spPr>
          <a:xfrm>
            <a:off x="16651700" y="1849150"/>
            <a:ext cx="6630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发出一个功能调用时，在没有得到结果之前，该调用就不返回或继续执行后续操作</a:t>
            </a:r>
            <a:endParaRPr sz="4800"/>
          </a:p>
        </p:txBody>
      </p:sp>
      <p:pic>
        <p:nvPicPr>
          <p:cNvPr id="80" name="Google Shape;80;ge4dc5021c7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0002"/>
            <a:ext cx="16397501" cy="1076086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e4dc5021c7_0_8"/>
          <p:cNvSpPr txBox="1"/>
          <p:nvPr/>
        </p:nvSpPr>
        <p:spPr>
          <a:xfrm>
            <a:off x="16940050" y="7037575"/>
            <a:ext cx="6630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当一个异步过程调用发出后，调用者在没有得到结果之前，就可以继续执行后续操作。</a:t>
            </a:r>
            <a:endParaRPr sz="4800"/>
          </a:p>
        </p:txBody>
      </p:sp>
      <p:cxnSp>
        <p:nvCxnSpPr>
          <p:cNvPr id="82" name="Google Shape;82;ge4dc5021c7_0_8"/>
          <p:cNvCxnSpPr/>
          <p:nvPr/>
        </p:nvCxnSpPr>
        <p:spPr>
          <a:xfrm>
            <a:off x="13868000" y="3178750"/>
            <a:ext cx="2783700" cy="480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ge4dc5021c7_0_8"/>
          <p:cNvCxnSpPr/>
          <p:nvPr/>
        </p:nvCxnSpPr>
        <p:spPr>
          <a:xfrm>
            <a:off x="13741250" y="8114025"/>
            <a:ext cx="3037200" cy="461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55c3118d0_0_129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sp>
        <p:nvSpPr>
          <p:cNvPr id="428" name="Google Shape;428;ge55c3118d0_0_129"/>
          <p:cNvSpPr txBox="1"/>
          <p:nvPr/>
        </p:nvSpPr>
        <p:spPr>
          <a:xfrm>
            <a:off x="1087025" y="2490200"/>
            <a:ext cx="554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7200">
                <a:solidFill>
                  <a:srgbClr val="EE4D2D"/>
                </a:solidFill>
              </a:rPr>
              <a:t>待定回调</a:t>
            </a:r>
            <a:endParaRPr b="1" sz="7200">
              <a:solidFill>
                <a:srgbClr val="EE4D2D"/>
              </a:solidFill>
            </a:endParaRPr>
          </a:p>
        </p:txBody>
      </p:sp>
      <p:sp>
        <p:nvSpPr>
          <p:cNvPr id="429" name="Google Shape;429;ge55c3118d0_0_129"/>
          <p:cNvSpPr txBox="1"/>
          <p:nvPr/>
        </p:nvSpPr>
        <p:spPr>
          <a:xfrm>
            <a:off x="1087025" y="9223550"/>
            <a:ext cx="1846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此阶段对某些系统操作（如 TCP 错误类型）执行回调。</a:t>
            </a:r>
            <a:endParaRPr sz="4800"/>
          </a:p>
        </p:txBody>
      </p:sp>
      <p:pic>
        <p:nvPicPr>
          <p:cNvPr id="430" name="Google Shape;430;ge55c3118d0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25" y="4338050"/>
            <a:ext cx="17708249" cy="36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55c3118d0_0_139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sp>
        <p:nvSpPr>
          <p:cNvPr id="436" name="Google Shape;436;ge55c3118d0_0_139"/>
          <p:cNvSpPr txBox="1"/>
          <p:nvPr/>
        </p:nvSpPr>
        <p:spPr>
          <a:xfrm>
            <a:off x="1087025" y="2490200"/>
            <a:ext cx="554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7200">
                <a:solidFill>
                  <a:srgbClr val="EE4D2D"/>
                </a:solidFill>
              </a:rPr>
              <a:t>轮询</a:t>
            </a:r>
            <a:endParaRPr b="1" sz="7200">
              <a:solidFill>
                <a:srgbClr val="EE4D2D"/>
              </a:solidFill>
            </a:endParaRPr>
          </a:p>
        </p:txBody>
      </p:sp>
      <p:sp>
        <p:nvSpPr>
          <p:cNvPr id="437" name="Google Shape;437;ge55c3118d0_0_139"/>
          <p:cNvSpPr txBox="1"/>
          <p:nvPr/>
        </p:nvSpPr>
        <p:spPr>
          <a:xfrm>
            <a:off x="1087025" y="9223550"/>
            <a:ext cx="1846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计算应该阻塞和轮询 I/O 的时间；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处理轮询队列里的事件。</a:t>
            </a:r>
            <a:endParaRPr sz="4800"/>
          </a:p>
        </p:txBody>
      </p:sp>
      <p:pic>
        <p:nvPicPr>
          <p:cNvPr id="438" name="Google Shape;438;ge55c3118d0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25" y="4583823"/>
            <a:ext cx="18464100" cy="329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55c3118d0_0_177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sp>
        <p:nvSpPr>
          <p:cNvPr id="444" name="Google Shape;444;ge55c3118d0_0_177"/>
          <p:cNvSpPr txBox="1"/>
          <p:nvPr/>
        </p:nvSpPr>
        <p:spPr>
          <a:xfrm>
            <a:off x="1087025" y="2490200"/>
            <a:ext cx="554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7200">
                <a:solidFill>
                  <a:srgbClr val="EE4D2D"/>
                </a:solidFill>
              </a:rPr>
              <a:t>检查</a:t>
            </a:r>
            <a:endParaRPr b="1" sz="7200">
              <a:solidFill>
                <a:srgbClr val="EE4D2D"/>
              </a:solidFill>
            </a:endParaRPr>
          </a:p>
        </p:txBody>
      </p:sp>
      <p:sp>
        <p:nvSpPr>
          <p:cNvPr id="445" name="Google Shape;445;ge55c3118d0_0_177"/>
          <p:cNvSpPr txBox="1"/>
          <p:nvPr/>
        </p:nvSpPr>
        <p:spPr>
          <a:xfrm>
            <a:off x="1087025" y="9223550"/>
            <a:ext cx="1846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此阶段允许在轮询阶段完成后立即执行回调。</a:t>
            </a:r>
            <a:endParaRPr sz="4800"/>
          </a:p>
        </p:txBody>
      </p:sp>
      <p:pic>
        <p:nvPicPr>
          <p:cNvPr id="446" name="Google Shape;446;ge55c3118d0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25" y="4597700"/>
            <a:ext cx="17457474" cy="33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55c3118d0_0_149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pic>
        <p:nvPicPr>
          <p:cNvPr id="452" name="Google Shape;452;ge55c3118d0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250" y="6747475"/>
            <a:ext cx="8922838" cy="48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e55c3118d0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75" y="6369962"/>
            <a:ext cx="10543087" cy="56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e55c3118d0_0_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46375" y="6747475"/>
            <a:ext cx="7923600" cy="515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ge55c3118d0_0_149"/>
          <p:cNvGrpSpPr/>
          <p:nvPr/>
        </p:nvGrpSpPr>
        <p:grpSpPr>
          <a:xfrm>
            <a:off x="2959950" y="1882550"/>
            <a:ext cx="18464100" cy="3500200"/>
            <a:chOff x="2959950" y="1882550"/>
            <a:chExt cx="18464100" cy="3500200"/>
          </a:xfrm>
        </p:grpSpPr>
        <p:sp>
          <p:nvSpPr>
            <p:cNvPr id="456" name="Google Shape;456;ge55c3118d0_0_149"/>
            <p:cNvSpPr txBox="1"/>
            <p:nvPr/>
          </p:nvSpPr>
          <p:spPr>
            <a:xfrm>
              <a:off x="4315050" y="1882550"/>
              <a:ext cx="157539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0">
                  <a:solidFill>
                    <a:srgbClr val="EE4D2D"/>
                  </a:solidFill>
                </a:rPr>
                <a:t>setImmediate()  VS  setTimeout()</a:t>
              </a:r>
              <a:endParaRPr b="1" sz="7200">
                <a:solidFill>
                  <a:srgbClr val="EE4D2D"/>
                </a:solidFill>
              </a:endParaRPr>
            </a:p>
          </p:txBody>
        </p:sp>
        <p:sp>
          <p:nvSpPr>
            <p:cNvPr id="457" name="Google Shape;457;ge55c3118d0_0_149"/>
            <p:cNvSpPr txBox="1"/>
            <p:nvPr/>
          </p:nvSpPr>
          <p:spPr>
            <a:xfrm>
              <a:off x="2959950" y="3720450"/>
              <a:ext cx="18464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533400" lvl="0" marL="457200" rtl="0" algn="l">
                <a:spcBef>
                  <a:spcPts val="0"/>
                </a:spcBef>
                <a:spcAft>
                  <a:spcPts val="0"/>
                </a:spcAft>
                <a:buSzPts val="4800"/>
                <a:buChar char="●"/>
              </a:pPr>
              <a:r>
                <a:rPr lang="en-US" sz="4800"/>
                <a:t>setImmediate() 设计为一旦在当前 轮询 阶段完成， 就执行脚本。</a:t>
              </a:r>
              <a:endParaRPr sz="4800"/>
            </a:p>
            <a:p>
              <a:pPr indent="-533400" lvl="0" marL="457200" rtl="0" algn="l">
                <a:spcBef>
                  <a:spcPts val="0"/>
                </a:spcBef>
                <a:spcAft>
                  <a:spcPts val="0"/>
                </a:spcAft>
                <a:buSzPts val="4800"/>
                <a:buChar char="●"/>
              </a:pPr>
              <a:r>
                <a:rPr lang="en-US" sz="4800"/>
                <a:t>setTimeout() 在最小阈值（ms 单位）过后运行脚本。</a:t>
              </a:r>
              <a:endParaRPr sz="4800"/>
            </a:p>
          </p:txBody>
        </p:sp>
      </p:grpSp>
      <p:pic>
        <p:nvPicPr>
          <p:cNvPr id="458" name="Google Shape;458;ge55c3118d0_0_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45888" y="6427300"/>
            <a:ext cx="9924573" cy="54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55c3118d0_0_189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sp>
        <p:nvSpPr>
          <p:cNvPr id="464" name="Google Shape;464;ge55c3118d0_0_189"/>
          <p:cNvSpPr txBox="1"/>
          <p:nvPr/>
        </p:nvSpPr>
        <p:spPr>
          <a:xfrm>
            <a:off x="1087025" y="2490200"/>
            <a:ext cx="5540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7200">
                <a:solidFill>
                  <a:srgbClr val="EE4D2D"/>
                </a:solidFill>
              </a:rPr>
              <a:t>关闭回调</a:t>
            </a:r>
            <a:endParaRPr b="1" sz="7200">
              <a:solidFill>
                <a:srgbClr val="EE4D2D"/>
              </a:solidFill>
            </a:endParaRPr>
          </a:p>
        </p:txBody>
      </p:sp>
      <p:sp>
        <p:nvSpPr>
          <p:cNvPr id="465" name="Google Shape;465;ge55c3118d0_0_189"/>
          <p:cNvSpPr txBox="1"/>
          <p:nvPr/>
        </p:nvSpPr>
        <p:spPr>
          <a:xfrm>
            <a:off x="1087025" y="9223550"/>
            <a:ext cx="1846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发出 close 事件</a:t>
            </a:r>
            <a:endParaRPr sz="4800"/>
          </a:p>
        </p:txBody>
      </p:sp>
      <p:pic>
        <p:nvPicPr>
          <p:cNvPr id="466" name="Google Shape;466;ge55c3118d0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25" y="4711198"/>
            <a:ext cx="17066150" cy="29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55c3118d0_0_73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sp>
        <p:nvSpPr>
          <p:cNvPr id="472" name="Google Shape;472;ge55c3118d0_0_73"/>
          <p:cNvSpPr txBox="1"/>
          <p:nvPr/>
        </p:nvSpPr>
        <p:spPr>
          <a:xfrm>
            <a:off x="12010800" y="2455000"/>
            <a:ext cx="11239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6000">
                <a:solidFill>
                  <a:srgbClr val="EE4D2D"/>
                </a:solidFill>
              </a:rPr>
              <a:t>有时有让回调在栈展开后，但在事件循环继续之前运行的必要。</a:t>
            </a:r>
            <a:endParaRPr b="1" sz="6000">
              <a:solidFill>
                <a:srgbClr val="EE4D2D"/>
              </a:solidFill>
            </a:endParaRPr>
          </a:p>
        </p:txBody>
      </p:sp>
      <p:pic>
        <p:nvPicPr>
          <p:cNvPr id="473" name="Google Shape;473;ge55c3118d0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25" y="1780002"/>
            <a:ext cx="8223217" cy="1178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e55c3118d0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0808" y="5903000"/>
            <a:ext cx="9477676" cy="5214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68e5b3e15_0_83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sp>
        <p:nvSpPr>
          <p:cNvPr id="480" name="Google Shape;480;ge68e5b3e15_0_83"/>
          <p:cNvSpPr txBox="1"/>
          <p:nvPr/>
        </p:nvSpPr>
        <p:spPr>
          <a:xfrm>
            <a:off x="2794925" y="2776225"/>
            <a:ext cx="18086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EE4D2D"/>
                </a:solidFill>
              </a:rPr>
              <a:t> </a:t>
            </a:r>
            <a:r>
              <a:rPr b="1" lang="en-US" sz="7200">
                <a:solidFill>
                  <a:srgbClr val="EE4D2D"/>
                </a:solidFill>
              </a:rPr>
              <a:t>process.nextTick</a:t>
            </a:r>
            <a:r>
              <a:rPr b="1" lang="en-US" sz="7200">
                <a:solidFill>
                  <a:srgbClr val="EE4D2D"/>
                </a:solidFill>
              </a:rPr>
              <a:t>() </a:t>
            </a:r>
            <a:r>
              <a:rPr b="1" lang="en-US" sz="7200">
                <a:solidFill>
                  <a:srgbClr val="EE4D2D"/>
                </a:solidFill>
              </a:rPr>
              <a:t>VS setImmediate() </a:t>
            </a:r>
            <a:endParaRPr b="1" sz="7200">
              <a:solidFill>
                <a:srgbClr val="EE4D2D"/>
              </a:solidFill>
            </a:endParaRPr>
          </a:p>
        </p:txBody>
      </p:sp>
      <p:sp>
        <p:nvSpPr>
          <p:cNvPr id="481" name="Google Shape;481;ge68e5b3e15_0_83"/>
          <p:cNvSpPr txBox="1"/>
          <p:nvPr/>
        </p:nvSpPr>
        <p:spPr>
          <a:xfrm>
            <a:off x="2959950" y="5637700"/>
            <a:ext cx="1846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setImmediate() 设计为一旦在当前 轮询 阶段完成， 就执行脚本。</a:t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4800"/>
              <a:t>setTimeout() 在最小阈值（ms 单位）过后运行脚本。</a:t>
            </a:r>
            <a:endParaRPr sz="4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55c3118d0_0_77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Node.js 的 </a:t>
            </a:r>
            <a:r>
              <a:rPr lang="en-US"/>
              <a:t>Event Loop</a:t>
            </a:r>
            <a:endParaRPr/>
          </a:p>
        </p:txBody>
      </p:sp>
      <p:pic>
        <p:nvPicPr>
          <p:cNvPr id="487" name="Google Shape;487;ge55c3118d0_0_77"/>
          <p:cNvPicPr preferRelativeResize="0"/>
          <p:nvPr/>
        </p:nvPicPr>
        <p:blipFill rotWithShape="1">
          <a:blip r:embed="rId3">
            <a:alphaModFix/>
          </a:blip>
          <a:srcRect b="0" l="0" r="1555" t="0"/>
          <a:stretch/>
        </p:blipFill>
        <p:spPr>
          <a:xfrm>
            <a:off x="6447150" y="1752125"/>
            <a:ext cx="10614225" cy="97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e55c3118d0_0_77"/>
          <p:cNvSpPr/>
          <p:nvPr/>
        </p:nvSpPr>
        <p:spPr>
          <a:xfrm>
            <a:off x="14635975" y="10482150"/>
            <a:ext cx="3122400" cy="117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e55c3118d0_0_77"/>
          <p:cNvSpPr txBox="1"/>
          <p:nvPr/>
        </p:nvSpPr>
        <p:spPr>
          <a:xfrm>
            <a:off x="15609800" y="12403350"/>
            <a:ext cx="440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4"/>
              </a:rPr>
              <a:t>Ref：Link</a:t>
            </a:r>
            <a:endParaRPr sz="4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55c3118d0_0_81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浏览器 VS Node.js</a:t>
            </a:r>
            <a:endParaRPr/>
          </a:p>
        </p:txBody>
      </p:sp>
      <p:grpSp>
        <p:nvGrpSpPr>
          <p:cNvPr id="495" name="Google Shape;495;ge55c3118d0_0_81"/>
          <p:cNvGrpSpPr/>
          <p:nvPr/>
        </p:nvGrpSpPr>
        <p:grpSpPr>
          <a:xfrm>
            <a:off x="471375" y="2070225"/>
            <a:ext cx="23285300" cy="7198450"/>
            <a:chOff x="471375" y="2070225"/>
            <a:chExt cx="23285300" cy="7198450"/>
          </a:xfrm>
        </p:grpSpPr>
        <p:pic>
          <p:nvPicPr>
            <p:cNvPr id="496" name="Google Shape;496;ge55c3118d0_0_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1375" y="3867376"/>
              <a:ext cx="12664674" cy="5401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ge55c3118d0_0_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970350" y="3867375"/>
              <a:ext cx="7650376" cy="497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ge55c3118d0_0_81"/>
            <p:cNvSpPr txBox="1"/>
            <p:nvPr/>
          </p:nvSpPr>
          <p:spPr>
            <a:xfrm>
              <a:off x="591100" y="2070238"/>
              <a:ext cx="103701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0">
                  <a:solidFill>
                    <a:srgbClr val="EE4D2D"/>
                  </a:solidFill>
                </a:rPr>
                <a:t>浏览器 Event Loop</a:t>
              </a:r>
              <a:endParaRPr b="1" sz="7200">
                <a:solidFill>
                  <a:srgbClr val="EE4D2D"/>
                </a:solidFill>
              </a:endParaRPr>
            </a:p>
          </p:txBody>
        </p:sp>
        <p:sp>
          <p:nvSpPr>
            <p:cNvPr id="499" name="Google Shape;499;ge55c3118d0_0_81"/>
            <p:cNvSpPr txBox="1"/>
            <p:nvPr/>
          </p:nvSpPr>
          <p:spPr>
            <a:xfrm>
              <a:off x="13386575" y="2070225"/>
              <a:ext cx="103701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200">
                  <a:solidFill>
                    <a:srgbClr val="EE4D2D"/>
                  </a:solidFill>
                </a:rPr>
                <a:t>Node.js</a:t>
              </a:r>
              <a:r>
                <a:rPr b="1" lang="en-US" sz="7200">
                  <a:solidFill>
                    <a:srgbClr val="EE4D2D"/>
                  </a:solidFill>
                </a:rPr>
                <a:t> Event Loop</a:t>
              </a:r>
              <a:endParaRPr b="1" sz="7200">
                <a:solidFill>
                  <a:srgbClr val="EE4D2D"/>
                </a:solidFill>
              </a:endParaRPr>
            </a:p>
          </p:txBody>
        </p:sp>
      </p:grpSp>
      <p:sp>
        <p:nvSpPr>
          <p:cNvPr id="500" name="Google Shape;500;ge55c3118d0_0_81"/>
          <p:cNvSpPr txBox="1"/>
          <p:nvPr/>
        </p:nvSpPr>
        <p:spPr>
          <a:xfrm>
            <a:off x="1000150" y="11079425"/>
            <a:ext cx="1213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每执行完一个宏任务就会清空微任务队列。</a:t>
            </a:r>
            <a:endParaRPr sz="4800"/>
          </a:p>
        </p:txBody>
      </p:sp>
      <p:sp>
        <p:nvSpPr>
          <p:cNvPr id="501" name="Google Shape;501;ge55c3118d0_0_81"/>
          <p:cNvSpPr txBox="1"/>
          <p:nvPr/>
        </p:nvSpPr>
        <p:spPr>
          <a:xfrm>
            <a:off x="14462450" y="9285875"/>
            <a:ext cx="9141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Node 10 以前：执行完一个阶段里面所有的宏任务再清空微任务队列；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Node 10 以后：每执行一个宏任务就清空微任务队列。</a:t>
            </a:r>
            <a:endParaRPr sz="4800"/>
          </a:p>
        </p:txBody>
      </p:sp>
      <p:sp>
        <p:nvSpPr>
          <p:cNvPr id="502" name="Google Shape;502;ge55c3118d0_0_81"/>
          <p:cNvSpPr txBox="1"/>
          <p:nvPr/>
        </p:nvSpPr>
        <p:spPr>
          <a:xfrm>
            <a:off x="1000150" y="12403350"/>
            <a:ext cx="440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5"/>
              </a:rPr>
              <a:t>Ref：Link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55c3118d0_0_69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浏览器 VS Node.js</a:t>
            </a:r>
            <a:endParaRPr/>
          </a:p>
        </p:txBody>
      </p:sp>
      <p:pic>
        <p:nvPicPr>
          <p:cNvPr id="508" name="Google Shape;508;ge55c3118d0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3016524"/>
            <a:ext cx="10795025" cy="76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e55c3118d0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8200" y="3974324"/>
            <a:ext cx="6776625" cy="57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4dc5021c7_0_65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</a:t>
            </a:r>
            <a:r>
              <a:rPr lang="en-US"/>
              <a:t>概念</a:t>
            </a:r>
            <a:endParaRPr/>
          </a:p>
        </p:txBody>
      </p:sp>
      <p:sp>
        <p:nvSpPr>
          <p:cNvPr id="89" name="Google Shape;89;ge4dc5021c7_0_65"/>
          <p:cNvSpPr txBox="1"/>
          <p:nvPr/>
        </p:nvSpPr>
        <p:spPr>
          <a:xfrm>
            <a:off x="11920550" y="3552775"/>
            <a:ext cx="470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阻塞模式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90" name="Google Shape;90;ge4dc5021c7_0_65"/>
          <p:cNvSpPr txBox="1"/>
          <p:nvPr/>
        </p:nvSpPr>
        <p:spPr>
          <a:xfrm>
            <a:off x="2210825" y="3429625"/>
            <a:ext cx="4166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8400">
                <a:solidFill>
                  <a:srgbClr val="EE4D2D"/>
                </a:solidFill>
              </a:rPr>
              <a:t>同</a:t>
            </a:r>
            <a:r>
              <a:rPr b="1" lang="en-US" sz="8400">
                <a:solidFill>
                  <a:srgbClr val="EE4D2D"/>
                </a:solidFill>
              </a:rPr>
              <a:t>步</a:t>
            </a:r>
            <a:r>
              <a:rPr b="1" i="0" lang="en-US" sz="8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e4dc5021c7_0_65"/>
          <p:cNvSpPr/>
          <p:nvPr/>
        </p:nvSpPr>
        <p:spPr>
          <a:xfrm>
            <a:off x="5719500" y="4022125"/>
            <a:ext cx="5390100" cy="35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e4dc5021c7_0_65"/>
          <p:cNvSpPr txBox="1"/>
          <p:nvPr/>
        </p:nvSpPr>
        <p:spPr>
          <a:xfrm>
            <a:off x="11996750" y="7286575"/>
            <a:ext cx="663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非</a:t>
            </a:r>
            <a:r>
              <a:rPr lang="en-US" sz="7200">
                <a:solidFill>
                  <a:schemeClr val="lt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阻塞模式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93" name="Google Shape;93;ge4dc5021c7_0_65"/>
          <p:cNvSpPr txBox="1"/>
          <p:nvPr/>
        </p:nvSpPr>
        <p:spPr>
          <a:xfrm>
            <a:off x="2287025" y="7163425"/>
            <a:ext cx="4166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8400">
                <a:solidFill>
                  <a:srgbClr val="EE4D2D"/>
                </a:solidFill>
              </a:rPr>
              <a:t>异</a:t>
            </a:r>
            <a:r>
              <a:rPr b="1" lang="en-US" sz="8400">
                <a:solidFill>
                  <a:srgbClr val="EE4D2D"/>
                </a:solidFill>
              </a:rPr>
              <a:t>步</a:t>
            </a:r>
            <a:r>
              <a:rPr b="1" i="0" lang="en-US" sz="8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e4dc5021c7_0_65"/>
          <p:cNvSpPr/>
          <p:nvPr/>
        </p:nvSpPr>
        <p:spPr>
          <a:xfrm>
            <a:off x="5795700" y="7755925"/>
            <a:ext cx="5390100" cy="35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e4dc5021c7_0_65"/>
          <p:cNvSpPr txBox="1"/>
          <p:nvPr/>
        </p:nvSpPr>
        <p:spPr>
          <a:xfrm>
            <a:off x="15867200" y="5152650"/>
            <a:ext cx="630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👉  </a:t>
            </a:r>
            <a:r>
              <a:rPr lang="en-US" sz="6000" u="sng">
                <a:solidFill>
                  <a:schemeClr val="hlink"/>
                </a:solidFill>
                <a:hlinkClick r:id="rId3"/>
              </a:rPr>
              <a:t>simple-sync</a:t>
            </a:r>
            <a:endParaRPr sz="6000"/>
          </a:p>
        </p:txBody>
      </p:sp>
      <p:sp>
        <p:nvSpPr>
          <p:cNvPr id="96" name="Google Shape;96;ge4dc5021c7_0_65"/>
          <p:cNvSpPr txBox="1"/>
          <p:nvPr/>
        </p:nvSpPr>
        <p:spPr>
          <a:xfrm>
            <a:off x="15867200" y="9075675"/>
            <a:ext cx="812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👉  </a:t>
            </a:r>
            <a:r>
              <a:rPr lang="en-US" sz="6000" u="sng">
                <a:solidFill>
                  <a:schemeClr val="hlink"/>
                </a:solidFill>
                <a:hlinkClick r:id="rId4"/>
              </a:rPr>
              <a:t>simple-sync-worker</a:t>
            </a:r>
            <a:endParaRPr sz="6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68e5b3e15_0_111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浏览器 VS Node.js</a:t>
            </a:r>
            <a:endParaRPr/>
          </a:p>
        </p:txBody>
      </p:sp>
      <p:pic>
        <p:nvPicPr>
          <p:cNvPr id="515" name="Google Shape;515;ge68e5b3e15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25" y="4331800"/>
            <a:ext cx="14008725" cy="7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e68e5b3e15_0_111"/>
          <p:cNvSpPr txBox="1"/>
          <p:nvPr/>
        </p:nvSpPr>
        <p:spPr>
          <a:xfrm>
            <a:off x="2400300" y="2186238"/>
            <a:ext cx="10370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EE4D2D"/>
                </a:solidFill>
              </a:rPr>
              <a:t>浏览器 Event Loop</a:t>
            </a:r>
            <a:endParaRPr b="1" sz="7200">
              <a:solidFill>
                <a:srgbClr val="EE4D2D"/>
              </a:solidFill>
            </a:endParaRPr>
          </a:p>
        </p:txBody>
      </p:sp>
      <p:sp>
        <p:nvSpPr>
          <p:cNvPr id="517" name="Google Shape;517;ge68e5b3e15_0_111"/>
          <p:cNvSpPr txBox="1"/>
          <p:nvPr/>
        </p:nvSpPr>
        <p:spPr>
          <a:xfrm>
            <a:off x="15609800" y="12403350"/>
            <a:ext cx="440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4"/>
              </a:rPr>
              <a:t>Ref：Link</a:t>
            </a:r>
            <a:endParaRPr sz="4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68e5b3e15_0_118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浏览器 VS Node.js</a:t>
            </a:r>
            <a:endParaRPr/>
          </a:p>
        </p:txBody>
      </p:sp>
      <p:sp>
        <p:nvSpPr>
          <p:cNvPr id="523" name="Google Shape;523;ge68e5b3e15_0_118"/>
          <p:cNvSpPr txBox="1"/>
          <p:nvPr/>
        </p:nvSpPr>
        <p:spPr>
          <a:xfrm>
            <a:off x="2783638" y="2244200"/>
            <a:ext cx="10370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EE4D2D"/>
                </a:solidFill>
              </a:rPr>
              <a:t>Node.js Event Loop</a:t>
            </a:r>
            <a:endParaRPr b="1" sz="7200">
              <a:solidFill>
                <a:srgbClr val="EE4D2D"/>
              </a:solidFill>
            </a:endParaRPr>
          </a:p>
        </p:txBody>
      </p:sp>
      <p:pic>
        <p:nvPicPr>
          <p:cNvPr id="524" name="Google Shape;524;ge68e5b3e15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25" y="4389075"/>
            <a:ext cx="12739550" cy="70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e68e5b3e15_0_118"/>
          <p:cNvSpPr txBox="1"/>
          <p:nvPr/>
        </p:nvSpPr>
        <p:spPr>
          <a:xfrm>
            <a:off x="15609800" y="12403350"/>
            <a:ext cx="440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4"/>
              </a:rPr>
              <a:t>Ref：Link</a:t>
            </a:r>
            <a:endParaRPr sz="4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68e5b3e15_0_135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 sz="6000"/>
              <a:t>Content</a:t>
            </a:r>
            <a:endParaRPr/>
          </a:p>
        </p:txBody>
      </p:sp>
      <p:sp>
        <p:nvSpPr>
          <p:cNvPr id="531" name="Google Shape;531;ge68e5b3e15_0_135"/>
          <p:cNvSpPr/>
          <p:nvPr/>
        </p:nvSpPr>
        <p:spPr>
          <a:xfrm>
            <a:off x="1344891" y="8506234"/>
            <a:ext cx="21694200" cy="14352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e68e5b3e15_0_135"/>
          <p:cNvSpPr txBox="1"/>
          <p:nvPr/>
        </p:nvSpPr>
        <p:spPr>
          <a:xfrm>
            <a:off x="1891876" y="351904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 b="1" i="0" sz="1400" u="none" cap="none" strike="noStrike">
              <a:solidFill>
                <a:srgbClr val="1A1A1A"/>
              </a:solidFill>
            </a:endParaRPr>
          </a:p>
        </p:txBody>
      </p:sp>
      <p:sp>
        <p:nvSpPr>
          <p:cNvPr id="533" name="Google Shape;533;ge68e5b3e15_0_135"/>
          <p:cNvSpPr txBox="1"/>
          <p:nvPr/>
        </p:nvSpPr>
        <p:spPr>
          <a:xfrm>
            <a:off x="3427975" y="3584125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Arial"/>
              <a:buNone/>
            </a:pPr>
            <a:r>
              <a:rPr lang="en-US" sz="5600"/>
              <a:t>异步编程的概念与意义</a:t>
            </a:r>
            <a:endParaRPr i="0" sz="1400" u="none" cap="none" strike="noStrike"/>
          </a:p>
        </p:txBody>
      </p:sp>
      <p:sp>
        <p:nvSpPr>
          <p:cNvPr id="534" name="Google Shape;534;ge68e5b3e15_0_135"/>
          <p:cNvSpPr txBox="1"/>
          <p:nvPr/>
        </p:nvSpPr>
        <p:spPr>
          <a:xfrm>
            <a:off x="1814982" y="4864851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 b="0" i="0" sz="14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e68e5b3e15_0_135"/>
          <p:cNvSpPr txBox="1"/>
          <p:nvPr/>
        </p:nvSpPr>
        <p:spPr>
          <a:xfrm>
            <a:off x="1814982" y="622769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2"/>
                </a:solidFill>
              </a:rPr>
              <a:t>3 </a:t>
            </a:r>
            <a:endParaRPr b="1" i="0" sz="1400" u="none" cap="none" strike="noStrike">
              <a:solidFill>
                <a:schemeClr val="dk2"/>
              </a:solidFill>
            </a:endParaRPr>
          </a:p>
        </p:txBody>
      </p:sp>
      <p:sp>
        <p:nvSpPr>
          <p:cNvPr id="536" name="Google Shape;536;ge68e5b3e15_0_135"/>
          <p:cNvSpPr txBox="1"/>
          <p:nvPr/>
        </p:nvSpPr>
        <p:spPr>
          <a:xfrm>
            <a:off x="1814982" y="7468349"/>
            <a:ext cx="8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e68e5b3e15_0_135"/>
          <p:cNvSpPr txBox="1"/>
          <p:nvPr/>
        </p:nvSpPr>
        <p:spPr>
          <a:xfrm>
            <a:off x="3451028" y="4864850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1A1A1A"/>
                </a:solidFill>
              </a:rPr>
              <a:t>异步编程的实现方案</a:t>
            </a:r>
            <a:endParaRPr i="0" sz="1400" u="none" cap="none" strike="noStrike">
              <a:solidFill>
                <a:srgbClr val="1A1A1A"/>
              </a:solidFill>
            </a:endParaRPr>
          </a:p>
        </p:txBody>
      </p:sp>
      <p:sp>
        <p:nvSpPr>
          <p:cNvPr id="538" name="Google Shape;538;ge68e5b3e15_0_135"/>
          <p:cNvSpPr txBox="1"/>
          <p:nvPr/>
        </p:nvSpPr>
        <p:spPr>
          <a:xfrm>
            <a:off x="3431324" y="6220600"/>
            <a:ext cx="111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>
                <a:solidFill>
                  <a:schemeClr val="dk2"/>
                </a:solidFill>
              </a:rPr>
              <a:t>浏览器的 Event Loop</a:t>
            </a:r>
            <a:endParaRPr i="0" sz="1400" u="none" cap="none" strike="noStrike">
              <a:solidFill>
                <a:schemeClr val="dk2"/>
              </a:solidFill>
            </a:endParaRPr>
          </a:p>
        </p:txBody>
      </p:sp>
      <p:sp>
        <p:nvSpPr>
          <p:cNvPr id="539" name="Google Shape;539;ge68e5b3e15_0_135"/>
          <p:cNvSpPr txBox="1"/>
          <p:nvPr/>
        </p:nvSpPr>
        <p:spPr>
          <a:xfrm>
            <a:off x="3421375" y="7460925"/>
            <a:ext cx="1110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1A1A1A"/>
                </a:solidFill>
              </a:rPr>
              <a:t>Node.js 的 Event Loop</a:t>
            </a:r>
            <a:endParaRPr sz="5600">
              <a:solidFill>
                <a:srgbClr val="1A1A1A"/>
              </a:solidFill>
            </a:endParaRPr>
          </a:p>
        </p:txBody>
      </p:sp>
      <p:sp>
        <p:nvSpPr>
          <p:cNvPr id="540" name="Google Shape;540;ge68e5b3e15_0_135"/>
          <p:cNvSpPr txBox="1"/>
          <p:nvPr/>
        </p:nvSpPr>
        <p:spPr>
          <a:xfrm>
            <a:off x="1908569" y="8745918"/>
            <a:ext cx="66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e68e5b3e15_0_135"/>
          <p:cNvSpPr txBox="1"/>
          <p:nvPr/>
        </p:nvSpPr>
        <p:spPr>
          <a:xfrm>
            <a:off x="3451024" y="8764750"/>
            <a:ext cx="1108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n-US" sz="5600">
                <a:solidFill>
                  <a:schemeClr val="dk1"/>
                </a:solidFill>
              </a:rPr>
              <a:t>TIPS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5d8b29c8f_0_189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TIPS</a:t>
            </a:r>
            <a:endParaRPr/>
          </a:p>
        </p:txBody>
      </p:sp>
      <p:sp>
        <p:nvSpPr>
          <p:cNvPr id="547" name="Google Shape;547;ge5d8b29c8f_0_189"/>
          <p:cNvSpPr txBox="1"/>
          <p:nvPr/>
        </p:nvSpPr>
        <p:spPr>
          <a:xfrm>
            <a:off x="1627100" y="2359550"/>
            <a:ext cx="20585400" cy="8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3"/>
              </a:rPr>
              <a:t>MDN：异步JavaScript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4"/>
              </a:rPr>
              <a:t>掘金：JS 异步编程六种方案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5"/>
              </a:rPr>
              <a:t>MDN：并发模型与事件循环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6"/>
              </a:rPr>
              <a:t>MDN：Microtask_guide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7"/>
              </a:rPr>
              <a:t>Node.js：Event Loop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👉  </a:t>
            </a:r>
            <a:r>
              <a:rPr lang="en-US" sz="4800" u="sng">
                <a:solidFill>
                  <a:schemeClr val="hlink"/>
                </a:solidFill>
                <a:hlinkClick r:id="rId8"/>
              </a:rPr>
              <a:t>掘金：浏览器与Node的事件循环(Event Loop)有何区别?</a:t>
            </a:r>
            <a:endParaRPr sz="4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1"/>
          <p:cNvSpPr txBox="1"/>
          <p:nvPr>
            <p:ph idx="4294967295" type="ctrTitle"/>
          </p:nvPr>
        </p:nvSpPr>
        <p:spPr>
          <a:xfrm>
            <a:off x="1777999" y="6250429"/>
            <a:ext cx="20828002" cy="31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13500"/>
              <a:buFont typeface="Arial"/>
              <a:buNone/>
            </a:pPr>
            <a:r>
              <a:rPr b="1" i="0" lang="en-US" sz="135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 b="1" i="0" sz="128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600" y="304800"/>
            <a:ext cx="6452100" cy="64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2300" y="304800"/>
            <a:ext cx="6452100" cy="64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4dc5021c7_0_16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</a:t>
            </a:r>
            <a:r>
              <a:rPr lang="en-US"/>
              <a:t>概念</a:t>
            </a:r>
            <a:endParaRPr/>
          </a:p>
        </p:txBody>
      </p:sp>
      <p:pic>
        <p:nvPicPr>
          <p:cNvPr id="102" name="Google Shape;102;ge4dc5021c7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7502"/>
            <a:ext cx="10096500" cy="107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e4dc5021c7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1075" y="1941302"/>
            <a:ext cx="10058400" cy="108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e4dc5021c7_0_16"/>
          <p:cNvSpPr txBox="1"/>
          <p:nvPr/>
        </p:nvSpPr>
        <p:spPr>
          <a:xfrm>
            <a:off x="5266625" y="2797375"/>
            <a:ext cx="4166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8400">
                <a:solidFill>
                  <a:srgbClr val="EE4D2D"/>
                </a:solidFill>
              </a:rPr>
              <a:t>同步</a:t>
            </a:r>
            <a:r>
              <a:rPr b="1" i="0" lang="en-US" sz="8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e4dc5021c7_0_16"/>
          <p:cNvSpPr txBox="1"/>
          <p:nvPr/>
        </p:nvSpPr>
        <p:spPr>
          <a:xfrm>
            <a:off x="18356350" y="2797375"/>
            <a:ext cx="4166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8400">
                <a:solidFill>
                  <a:srgbClr val="EE4D2D"/>
                </a:solidFill>
              </a:rPr>
              <a:t>异步</a:t>
            </a:r>
            <a:r>
              <a:rPr b="1" i="0" lang="en-US" sz="8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e4dc5021c7_0_16"/>
          <p:cNvSpPr txBox="1"/>
          <p:nvPr/>
        </p:nvSpPr>
        <p:spPr>
          <a:xfrm>
            <a:off x="17640225" y="12761700"/>
            <a:ext cx="569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👉    </a:t>
            </a:r>
            <a:r>
              <a:rPr lang="en-US" sz="3800" u="sng">
                <a:solidFill>
                  <a:schemeClr val="hlink"/>
                </a:solidFill>
                <a:hlinkClick r:id="rId5"/>
              </a:rPr>
              <a:t>github code link</a:t>
            </a:r>
            <a:endParaRPr sz="3800"/>
          </a:p>
        </p:txBody>
      </p:sp>
      <p:sp>
        <p:nvSpPr>
          <p:cNvPr id="107" name="Google Shape;107;ge4dc5021c7_0_16"/>
          <p:cNvSpPr/>
          <p:nvPr/>
        </p:nvSpPr>
        <p:spPr>
          <a:xfrm>
            <a:off x="15047100" y="6539700"/>
            <a:ext cx="6076800" cy="5595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e4dc5021c7_0_16"/>
          <p:cNvSpPr/>
          <p:nvPr/>
        </p:nvSpPr>
        <p:spPr>
          <a:xfrm>
            <a:off x="15160925" y="10357400"/>
            <a:ext cx="4766700" cy="11787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4dc5021c7_0_132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</a:t>
            </a:r>
            <a:r>
              <a:rPr lang="en-US"/>
              <a:t>概念</a:t>
            </a:r>
            <a:endParaRPr/>
          </a:p>
        </p:txBody>
      </p:sp>
      <p:sp>
        <p:nvSpPr>
          <p:cNvPr id="114" name="Google Shape;114;ge4dc5021c7_0_132"/>
          <p:cNvSpPr txBox="1"/>
          <p:nvPr/>
        </p:nvSpPr>
        <p:spPr>
          <a:xfrm>
            <a:off x="594825" y="1985925"/>
            <a:ext cx="10568100" cy="79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rgbClr val="EE4D2D"/>
                </a:solidFill>
              </a:rPr>
              <a:t>进程</a:t>
            </a:r>
            <a:r>
              <a:rPr b="1" i="0" lang="en-US" sz="5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6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1）是操作系统中的一个基本概念，它包含着一个运行程序所需要的资源；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2）一个正在运行的应用程序在操作系统中被视为一个进程；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3）进程之间是相对独立的，一个进程无法访问另一个进程的数据；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4）进程可以理解为一个程序的基本边界。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115" name="Google Shape;115;ge4dc5021c7_0_132"/>
          <p:cNvSpPr txBox="1"/>
          <p:nvPr/>
        </p:nvSpPr>
        <p:spPr>
          <a:xfrm>
            <a:off x="12919425" y="1985925"/>
            <a:ext cx="10568100" cy="79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600">
                <a:solidFill>
                  <a:srgbClr val="EE4D2D"/>
                </a:solidFill>
              </a:rPr>
              <a:t>线</a:t>
            </a:r>
            <a:r>
              <a:rPr b="1" lang="en-US" sz="5600">
                <a:solidFill>
                  <a:srgbClr val="EE4D2D"/>
                </a:solidFill>
              </a:rPr>
              <a:t>程</a:t>
            </a:r>
            <a:r>
              <a:rPr b="1" i="0" lang="en-US" sz="5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600" u="none" cap="none" strike="noStrike">
              <a:solidFill>
                <a:srgbClr val="EE4D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1）</a:t>
            </a:r>
            <a:r>
              <a:rPr lang="en-US" sz="4800">
                <a:solidFill>
                  <a:schemeClr val="dk2"/>
                </a:solidFill>
              </a:rPr>
              <a:t>是进程中的基本执行单元，是操作系统分配 CPU 资源的基本单位；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2）</a:t>
            </a:r>
            <a:r>
              <a:rPr lang="en-US" sz="4800">
                <a:solidFill>
                  <a:schemeClr val="dk2"/>
                </a:solidFill>
              </a:rPr>
              <a:t>在进程入口执行的第一个线程被视为这个进程的主线程；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3）</a:t>
            </a:r>
            <a:r>
              <a:rPr lang="en-US" sz="4800">
                <a:solidFill>
                  <a:schemeClr val="dk2"/>
                </a:solidFill>
              </a:rPr>
              <a:t>多个线程共享内存，从而极大地提高了程序的运行效率；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4）</a:t>
            </a:r>
            <a:r>
              <a:rPr lang="en-US" sz="4800">
                <a:solidFill>
                  <a:schemeClr val="dk2"/>
                </a:solidFill>
              </a:rPr>
              <a:t>线程主要是由 CPU 寄存器、调用栈和线程本地存储器。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116" name="Google Shape;116;ge4dc5021c7_0_132"/>
          <p:cNvSpPr txBox="1"/>
          <p:nvPr/>
        </p:nvSpPr>
        <p:spPr>
          <a:xfrm>
            <a:off x="1733702" y="10268150"/>
            <a:ext cx="21393600" cy="20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500">
                <a:solidFill>
                  <a:srgbClr val="EE4D2D"/>
                </a:solidFill>
              </a:rPr>
              <a:t>多线程的意义在于一个应用程序中，有多个执行部分可以同时执行。</a:t>
            </a:r>
            <a:endParaRPr b="1" sz="5500">
              <a:solidFill>
                <a:srgbClr val="EE4D2D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5500">
                <a:solidFill>
                  <a:srgbClr val="EE4D2D"/>
                </a:solidFill>
              </a:rPr>
              <a:t>异步就是从主线程发射一个子线程来完成任务。</a:t>
            </a:r>
            <a:r>
              <a:rPr b="1" i="0" lang="en-US" sz="55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4dc5021c7_0_186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异步编程的概念</a:t>
            </a:r>
            <a:endParaRPr/>
          </a:p>
        </p:txBody>
      </p:sp>
      <p:sp>
        <p:nvSpPr>
          <p:cNvPr id="122" name="Google Shape;122;ge4dc5021c7_0_186"/>
          <p:cNvSpPr txBox="1"/>
          <p:nvPr/>
        </p:nvSpPr>
        <p:spPr>
          <a:xfrm>
            <a:off x="1492650" y="4089500"/>
            <a:ext cx="21398700" cy="79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i="0" lang="en-US" sz="56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>
                <a:solidFill>
                  <a:schemeClr val="dk2"/>
                </a:solidFill>
              </a:rPr>
              <a:t>JS 引擎是基于单线程（Single-threaded）事件循环的概念构建的。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一个线程是一个基本的处理过程，程序用它来完成任务。每个线程一次只能执行一个任务。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每个任务顺序执行，只有前面的结束了，后面的才能开始。</a:t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lang="en-US" sz="4800">
                <a:solidFill>
                  <a:schemeClr val="dk2"/>
                </a:solidFill>
              </a:rPr>
              <a:t>JavaScript 传统上是单线程的，即使有多个内核，也只能在单一线程上运行多个任务，此线程称为主线程（main thread）。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123" name="Google Shape;123;ge4dc5021c7_0_186"/>
          <p:cNvSpPr txBox="1"/>
          <p:nvPr/>
        </p:nvSpPr>
        <p:spPr>
          <a:xfrm>
            <a:off x="14146375" y="2012725"/>
            <a:ext cx="470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00">
                <a:solidFill>
                  <a:schemeClr val="lt1"/>
                </a:solidFill>
                <a:highlight>
                  <a:srgbClr val="FFFFFF"/>
                </a:highlight>
              </a:rPr>
              <a:t>单线程</a:t>
            </a:r>
            <a:endParaRPr b="1" sz="8400">
              <a:solidFill>
                <a:schemeClr val="lt1"/>
              </a:solidFill>
            </a:endParaRPr>
          </a:p>
        </p:txBody>
      </p:sp>
      <p:sp>
        <p:nvSpPr>
          <p:cNvPr id="124" name="Google Shape;124;ge4dc5021c7_0_186"/>
          <p:cNvSpPr txBox="1"/>
          <p:nvPr/>
        </p:nvSpPr>
        <p:spPr>
          <a:xfrm>
            <a:off x="4496825" y="1981825"/>
            <a:ext cx="4166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8400"/>
              <a:buFont typeface="Arial"/>
              <a:buNone/>
            </a:pPr>
            <a:r>
              <a:rPr b="1" lang="en-US" sz="8400">
                <a:solidFill>
                  <a:srgbClr val="EE4D2D"/>
                </a:solidFill>
              </a:rPr>
              <a:t>JS</a:t>
            </a:r>
            <a:r>
              <a:rPr b="1" i="0" lang="en-US" sz="8400" u="none" cap="none" strike="noStrike">
                <a:solidFill>
                  <a:srgbClr val="EE4D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e4dc5021c7_0_186"/>
          <p:cNvSpPr/>
          <p:nvPr/>
        </p:nvSpPr>
        <p:spPr>
          <a:xfrm>
            <a:off x="8005500" y="2574325"/>
            <a:ext cx="5390100" cy="35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4dc5021c7_0_154"/>
          <p:cNvSpPr txBox="1"/>
          <p:nvPr>
            <p:ph type="title"/>
          </p:nvPr>
        </p:nvSpPr>
        <p:spPr>
          <a:xfrm>
            <a:off x="2794930" y="164802"/>
            <a:ext cx="18086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D2D"/>
              </a:buClr>
              <a:buSzPts val="6000"/>
              <a:buFont typeface="Arial"/>
              <a:buNone/>
            </a:pPr>
            <a:r>
              <a:rPr lang="en-US"/>
              <a:t>异步编程的意义</a:t>
            </a:r>
            <a:endParaRPr/>
          </a:p>
        </p:txBody>
      </p:sp>
      <p:grpSp>
        <p:nvGrpSpPr>
          <p:cNvPr id="131" name="Google Shape;131;ge4dc5021c7_0_154"/>
          <p:cNvGrpSpPr/>
          <p:nvPr/>
        </p:nvGrpSpPr>
        <p:grpSpPr>
          <a:xfrm>
            <a:off x="932675" y="2255825"/>
            <a:ext cx="9251750" cy="8631275"/>
            <a:chOff x="932675" y="2255825"/>
            <a:chExt cx="9251750" cy="8631275"/>
          </a:xfrm>
        </p:grpSpPr>
        <p:sp>
          <p:nvSpPr>
            <p:cNvPr id="132" name="Google Shape;132;ge4dc5021c7_0_154"/>
            <p:cNvSpPr txBox="1"/>
            <p:nvPr/>
          </p:nvSpPr>
          <p:spPr>
            <a:xfrm>
              <a:off x="3216675" y="5347150"/>
              <a:ext cx="41664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8400">
                  <a:solidFill>
                    <a:srgbClr val="EE4D2D"/>
                  </a:solidFill>
                </a:rPr>
                <a:t>JS</a:t>
              </a:r>
              <a:r>
                <a:rPr b="1" i="0" lang="en-US" sz="8400" u="none" cap="none" strike="noStrike">
                  <a:solidFill>
                    <a:srgbClr val="EE4D2D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e4dc5021c7_0_154"/>
            <p:cNvSpPr txBox="1"/>
            <p:nvPr/>
          </p:nvSpPr>
          <p:spPr>
            <a:xfrm>
              <a:off x="932675" y="2255825"/>
              <a:ext cx="4166400" cy="1169700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6000">
                  <a:solidFill>
                    <a:schemeClr val="dk2"/>
                  </a:solidFill>
                </a:rPr>
                <a:t>多内核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e4dc5021c7_0_154"/>
            <p:cNvSpPr txBox="1"/>
            <p:nvPr/>
          </p:nvSpPr>
          <p:spPr>
            <a:xfrm>
              <a:off x="6018025" y="2255825"/>
              <a:ext cx="4166400" cy="1169700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6000">
                  <a:solidFill>
                    <a:schemeClr val="dk2"/>
                  </a:solidFill>
                </a:rPr>
                <a:t>单线程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e4dc5021c7_0_154"/>
            <p:cNvSpPr txBox="1"/>
            <p:nvPr/>
          </p:nvSpPr>
          <p:spPr>
            <a:xfrm>
              <a:off x="932675" y="9717400"/>
              <a:ext cx="4166400" cy="1169700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6000">
                  <a:solidFill>
                    <a:schemeClr val="dk2"/>
                  </a:solidFill>
                </a:rPr>
                <a:t>体验差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e4dc5021c7_0_154"/>
            <p:cNvSpPr txBox="1"/>
            <p:nvPr/>
          </p:nvSpPr>
          <p:spPr>
            <a:xfrm>
              <a:off x="6018025" y="9717400"/>
              <a:ext cx="4166400" cy="1169700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6000">
                  <a:solidFill>
                    <a:schemeClr val="dk2"/>
                  </a:solidFill>
                </a:rPr>
                <a:t>浪费资源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" name="Google Shape;137;ge4dc5021c7_0_154"/>
            <p:cNvCxnSpPr>
              <a:stCxn id="133" idx="2"/>
            </p:cNvCxnSpPr>
            <p:nvPr/>
          </p:nvCxnSpPr>
          <p:spPr>
            <a:xfrm>
              <a:off x="3015875" y="3425525"/>
              <a:ext cx="1676400" cy="23796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8" name="Google Shape;138;ge4dc5021c7_0_154"/>
            <p:cNvCxnSpPr>
              <a:stCxn id="134" idx="2"/>
            </p:cNvCxnSpPr>
            <p:nvPr/>
          </p:nvCxnSpPr>
          <p:spPr>
            <a:xfrm flipH="1">
              <a:off x="6196225" y="3425525"/>
              <a:ext cx="1905000" cy="22293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9" name="Google Shape;139;ge4dc5021c7_0_154"/>
            <p:cNvCxnSpPr>
              <a:endCxn id="136" idx="0"/>
            </p:cNvCxnSpPr>
            <p:nvPr/>
          </p:nvCxnSpPr>
          <p:spPr>
            <a:xfrm>
              <a:off x="6286525" y="6797800"/>
              <a:ext cx="1814700" cy="29196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0" name="Google Shape;140;ge4dc5021c7_0_154"/>
            <p:cNvCxnSpPr>
              <a:endCxn id="135" idx="0"/>
            </p:cNvCxnSpPr>
            <p:nvPr/>
          </p:nvCxnSpPr>
          <p:spPr>
            <a:xfrm flipH="1">
              <a:off x="3015875" y="6827800"/>
              <a:ext cx="1556100" cy="28896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1" name="Google Shape;141;ge4dc5021c7_0_154"/>
          <p:cNvGrpSpPr/>
          <p:nvPr/>
        </p:nvGrpSpPr>
        <p:grpSpPr>
          <a:xfrm>
            <a:off x="10738275" y="4809212"/>
            <a:ext cx="11129100" cy="5868750"/>
            <a:chOff x="10738275" y="4809212"/>
            <a:chExt cx="11129100" cy="5868750"/>
          </a:xfrm>
        </p:grpSpPr>
        <p:sp>
          <p:nvSpPr>
            <p:cNvPr id="142" name="Google Shape;142;ge4dc5021c7_0_154"/>
            <p:cNvSpPr txBox="1"/>
            <p:nvPr/>
          </p:nvSpPr>
          <p:spPr>
            <a:xfrm>
              <a:off x="16062375" y="4809212"/>
              <a:ext cx="58050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8400">
                  <a:solidFill>
                    <a:srgbClr val="EE4D2D"/>
                  </a:solidFill>
                </a:rPr>
                <a:t>异步编程</a:t>
              </a:r>
              <a:r>
                <a:rPr b="1" i="0" lang="en-US" sz="8400" u="none" cap="none" strike="noStrike">
                  <a:solidFill>
                    <a:srgbClr val="EE4D2D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" name="Google Shape;143;ge4dc5021c7_0_154"/>
            <p:cNvCxnSpPr/>
            <p:nvPr/>
          </p:nvCxnSpPr>
          <p:spPr>
            <a:xfrm flipH="1" rot="10800000">
              <a:off x="10738275" y="5955662"/>
              <a:ext cx="5895300" cy="4722300"/>
            </a:xfrm>
            <a:prstGeom prst="straightConnector1">
              <a:avLst/>
            </a:prstGeom>
            <a:noFill/>
            <a:ln cap="flat" cmpd="sng" w="1524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4" name="Google Shape;144;ge4dc5021c7_0_154"/>
            <p:cNvSpPr txBox="1"/>
            <p:nvPr/>
          </p:nvSpPr>
          <p:spPr>
            <a:xfrm>
              <a:off x="11547050" y="7731950"/>
              <a:ext cx="41664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4D2D"/>
                </a:buClr>
                <a:buSzPts val="8400"/>
                <a:buFont typeface="Arial"/>
                <a:buNone/>
              </a:pPr>
              <a:r>
                <a:rPr b="1" lang="en-US" sz="6000">
                  <a:solidFill>
                    <a:schemeClr val="dk2"/>
                  </a:solidFill>
                </a:rPr>
                <a:t>解       决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EE4D2D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